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4"/>
  </p:sldMasterIdLst>
  <p:notesMasterIdLst>
    <p:notesMasterId r:id="rId34"/>
  </p:notesMasterIdLst>
  <p:handoutMasterIdLst>
    <p:handoutMasterId r:id="rId35"/>
  </p:handoutMasterIdLst>
  <p:sldIdLst>
    <p:sldId id="307" r:id="rId5"/>
    <p:sldId id="371" r:id="rId6"/>
    <p:sldId id="401" r:id="rId7"/>
    <p:sldId id="403" r:id="rId8"/>
    <p:sldId id="372" r:id="rId9"/>
    <p:sldId id="411" r:id="rId10"/>
    <p:sldId id="413" r:id="rId11"/>
    <p:sldId id="419" r:id="rId12"/>
    <p:sldId id="370" r:id="rId13"/>
    <p:sldId id="402" r:id="rId14"/>
    <p:sldId id="415" r:id="rId15"/>
    <p:sldId id="414" r:id="rId16"/>
    <p:sldId id="360" r:id="rId17"/>
    <p:sldId id="404" r:id="rId18"/>
    <p:sldId id="410" r:id="rId19"/>
    <p:sldId id="364" r:id="rId20"/>
    <p:sldId id="416" r:id="rId21"/>
    <p:sldId id="417" r:id="rId22"/>
    <p:sldId id="397" r:id="rId23"/>
    <p:sldId id="418" r:id="rId24"/>
    <p:sldId id="374" r:id="rId25"/>
    <p:sldId id="406" r:id="rId26"/>
    <p:sldId id="420" r:id="rId27"/>
    <p:sldId id="407" r:id="rId28"/>
    <p:sldId id="361" r:id="rId29"/>
    <p:sldId id="408" r:id="rId30"/>
    <p:sldId id="381" r:id="rId31"/>
    <p:sldId id="385" r:id="rId32"/>
    <p:sldId id="3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CD4"/>
    <a:srgbClr val="006600"/>
    <a:srgbClr val="660033"/>
    <a:srgbClr val="FF3300"/>
    <a:srgbClr val="344529"/>
    <a:srgbClr val="66FF33"/>
    <a:srgbClr val="F8D22F"/>
    <a:srgbClr val="FBE481"/>
    <a:srgbClr val="CCFF99"/>
    <a:srgbClr val="B8D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8" d="100"/>
          <a:sy n="68" d="100"/>
        </p:scale>
        <p:origin x="654" y="72"/>
      </p:cViewPr>
      <p:guideLst/>
    </p:cSldViewPr>
  </p:slideViewPr>
  <p:notesTextViewPr>
    <p:cViewPr>
      <p:scale>
        <a:sx n="1" d="1"/>
        <a:sy n="1" d="1"/>
      </p:scale>
      <p:origin x="0" y="0"/>
    </p:cViewPr>
  </p:notesTextViewPr>
  <p:sorterViewPr>
    <p:cViewPr>
      <p:scale>
        <a:sx n="120" d="100"/>
        <a:sy n="120" d="100"/>
      </p:scale>
      <p:origin x="0" y="-1734"/>
    </p:cViewPr>
  </p:sorter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K:\0FILES%20FEDE&amp;NILO\Comuni\GAS%20e%20sottogas\Segnalazioni%2018-20%20x%20assemblea%20Aequos.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K:\0FILES%20FEDE&amp;NILO\Comuni\GAS%20e%20sottogas\Segnalazioni%2018-20%20x%20assemblea%20Aequos.xlsx"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it-IT" b="1"/>
              <a:t>Numero delle segnalazioni</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stacked"/>
        <c:varyColors val="0"/>
        <c:ser>
          <c:idx val="0"/>
          <c:order val="0"/>
          <c:tx>
            <c:strRef>
              <c:f>Foglio2!$Q$1</c:f>
              <c:strCache>
                <c:ptCount val="1"/>
                <c:pt idx="0">
                  <c:v>Eccellenza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Foglio2!$P$2:$P$4</c:f>
              <c:strCache>
                <c:ptCount val="3"/>
                <c:pt idx="0">
                  <c:v>2018</c:v>
                </c:pt>
                <c:pt idx="1">
                  <c:v>2019</c:v>
                </c:pt>
                <c:pt idx="2">
                  <c:v>2020</c:v>
                </c:pt>
              </c:strCache>
            </c:strRef>
          </c:cat>
          <c:val>
            <c:numRef>
              <c:f>Foglio2!$Q$2:$Q$4</c:f>
              <c:numCache>
                <c:formatCode>General</c:formatCode>
                <c:ptCount val="3"/>
                <c:pt idx="0">
                  <c:v>156</c:v>
                </c:pt>
                <c:pt idx="1">
                  <c:v>355</c:v>
                </c:pt>
                <c:pt idx="2">
                  <c:v>293</c:v>
                </c:pt>
              </c:numCache>
            </c:numRef>
          </c:val>
          <c:extLst>
            <c:ext xmlns:c16="http://schemas.microsoft.com/office/drawing/2014/chart" uri="{C3380CC4-5D6E-409C-BE32-E72D297353CC}">
              <c16:uniqueId val="{00000000-321F-4F74-9AA6-D1AFA2C884BA}"/>
            </c:ext>
          </c:extLst>
        </c:ser>
        <c:ser>
          <c:idx val="1"/>
          <c:order val="1"/>
          <c:tx>
            <c:strRef>
              <c:f>Foglio2!$R$1</c:f>
              <c:strCache>
                <c:ptCount val="1"/>
                <c:pt idx="0">
                  <c:v>Non conformità</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Foglio2!$P$2:$P$4</c:f>
              <c:strCache>
                <c:ptCount val="3"/>
                <c:pt idx="0">
                  <c:v>2018</c:v>
                </c:pt>
                <c:pt idx="1">
                  <c:v>2019</c:v>
                </c:pt>
                <c:pt idx="2">
                  <c:v>2020</c:v>
                </c:pt>
              </c:strCache>
            </c:strRef>
          </c:cat>
          <c:val>
            <c:numRef>
              <c:f>Foglio2!$R$2:$R$4</c:f>
              <c:numCache>
                <c:formatCode>General</c:formatCode>
                <c:ptCount val="3"/>
                <c:pt idx="0">
                  <c:v>376</c:v>
                </c:pt>
                <c:pt idx="1">
                  <c:v>488</c:v>
                </c:pt>
                <c:pt idx="2">
                  <c:v>417</c:v>
                </c:pt>
              </c:numCache>
            </c:numRef>
          </c:val>
          <c:extLst>
            <c:ext xmlns:c16="http://schemas.microsoft.com/office/drawing/2014/chart" uri="{C3380CC4-5D6E-409C-BE32-E72D297353CC}">
              <c16:uniqueId val="{00000001-321F-4F74-9AA6-D1AFA2C884BA}"/>
            </c:ext>
          </c:extLst>
        </c:ser>
        <c:ser>
          <c:idx val="2"/>
          <c:order val="2"/>
          <c:tx>
            <c:strRef>
              <c:f>Foglio2!$S$1</c:f>
              <c:strCache>
                <c:ptCount val="1"/>
                <c:pt idx="0">
                  <c:v>Nulla da segnalare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Foglio2!$P$2:$P$4</c:f>
              <c:strCache>
                <c:ptCount val="3"/>
                <c:pt idx="0">
                  <c:v>2018</c:v>
                </c:pt>
                <c:pt idx="1">
                  <c:v>2019</c:v>
                </c:pt>
                <c:pt idx="2">
                  <c:v>2020</c:v>
                </c:pt>
              </c:strCache>
            </c:strRef>
          </c:cat>
          <c:val>
            <c:numRef>
              <c:f>Foglio2!$S$2:$S$4</c:f>
              <c:numCache>
                <c:formatCode>General</c:formatCode>
                <c:ptCount val="3"/>
                <c:pt idx="0">
                  <c:v>60</c:v>
                </c:pt>
                <c:pt idx="1">
                  <c:v>41</c:v>
                </c:pt>
                <c:pt idx="2">
                  <c:v>5</c:v>
                </c:pt>
              </c:numCache>
            </c:numRef>
          </c:val>
          <c:extLst>
            <c:ext xmlns:c16="http://schemas.microsoft.com/office/drawing/2014/chart" uri="{C3380CC4-5D6E-409C-BE32-E72D297353CC}">
              <c16:uniqueId val="{00000002-321F-4F74-9AA6-D1AFA2C884BA}"/>
            </c:ext>
          </c:extLst>
        </c:ser>
        <c:ser>
          <c:idx val="3"/>
          <c:order val="3"/>
          <c:tx>
            <c:strRef>
              <c:f>Foglio2!$T$1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Foglio2!$P$2:$P$4</c:f>
              <c:strCache>
                <c:ptCount val="3"/>
                <c:pt idx="0">
                  <c:v>2018</c:v>
                </c:pt>
                <c:pt idx="1">
                  <c:v>2019</c:v>
                </c:pt>
                <c:pt idx="2">
                  <c:v>2020</c:v>
                </c:pt>
              </c:strCache>
            </c:strRef>
          </c:cat>
          <c:val>
            <c:numRef>
              <c:f>Foglio2!$T$2:$T$4</c:f>
              <c:numCache>
                <c:formatCode>General</c:formatCode>
                <c:ptCount val="3"/>
                <c:pt idx="0">
                  <c:v>592</c:v>
                </c:pt>
                <c:pt idx="1">
                  <c:v>884</c:v>
                </c:pt>
                <c:pt idx="2">
                  <c:v>715</c:v>
                </c:pt>
              </c:numCache>
            </c:numRef>
          </c:val>
          <c:extLst>
            <c:ext xmlns:c16="http://schemas.microsoft.com/office/drawing/2014/chart" uri="{C3380CC4-5D6E-409C-BE32-E72D297353CC}">
              <c16:uniqueId val="{00000003-321F-4F74-9AA6-D1AFA2C884BA}"/>
            </c:ext>
          </c:extLst>
        </c:ser>
        <c:dLbls>
          <c:dLblPos val="ctr"/>
          <c:showLegendKey val="0"/>
          <c:showVal val="1"/>
          <c:showCatName val="0"/>
          <c:showSerName val="0"/>
          <c:showPercent val="0"/>
          <c:showBubbleSize val="0"/>
        </c:dLbls>
        <c:gapWidth val="150"/>
        <c:overlap val="100"/>
        <c:axId val="347945312"/>
        <c:axId val="347945640"/>
      </c:barChart>
      <c:catAx>
        <c:axId val="34794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it-IT"/>
          </a:p>
        </c:txPr>
        <c:crossAx val="347945640"/>
        <c:crosses val="autoZero"/>
        <c:auto val="1"/>
        <c:lblAlgn val="ctr"/>
        <c:lblOffset val="100"/>
        <c:noMultiLvlLbl val="0"/>
      </c:catAx>
      <c:valAx>
        <c:axId val="347945640"/>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47945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48000">
          <a:srgbClr val="92AA4C">
            <a:lumMod val="5000"/>
            <a:lumOff val="95000"/>
          </a:srgbClr>
        </a:gs>
        <a:gs pos="79000">
          <a:srgbClr val="E6ECD4"/>
        </a:gs>
        <a:gs pos="100000">
          <a:srgbClr val="92AA4C">
            <a:lumMod val="30000"/>
            <a:lumOff val="70000"/>
          </a:srgbClr>
        </a:gs>
      </a:gsLst>
      <a:path path="circle">
        <a:fillToRect l="50000" t="50000" r="50000" b="50000"/>
      </a:path>
      <a:tileRect/>
    </a:gradFill>
    <a:ln>
      <a:noFill/>
    </a:ln>
    <a:effectLst>
      <a:outerShdw blurRad="63500" sx="102000" sy="102000" algn="ctr" rotWithShape="0">
        <a:prstClr val="black">
          <a:alpha val="40000"/>
        </a:prstClr>
      </a:outerShdw>
    </a:effectLst>
  </c:spPr>
  <c:txPr>
    <a:bodyPr/>
    <a:lstStyle/>
    <a:p>
      <a:pPr>
        <a:defRPr/>
      </a:pPr>
      <a:endParaRPr lang="it-IT"/>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Foglio2!$S$12:$S$30</cx:f>
        <cx:lvl ptCount="19">
          <cx:pt idx="0">SPINACI - Claudio Bianchi</cx:pt>
          <cx:pt idx="1">FRAGOLE - Lunella</cx:pt>
          <cx:pt idx="2">CILIEGIE - Massimo Bonetti</cx:pt>
          <cx:pt idx="3">BROCCOLETTI - Lunella</cx:pt>
          <cx:pt idx="4">CIME DI RAPA - Lunella</cx:pt>
          <cx:pt idx="5">UVA APIRENA CRIMSON - Lacalamita Rosa</cx:pt>
          <cx:pt idx="6">MELAGRANA - Agrinova</cx:pt>
          <cx:pt idx="7">MELONE RETATO - Az. Agr. Cavalli</cx:pt>
          <cx:pt idx="8">CICORIA PUGLIESE (PUNTARELLE) - Lunella</cx:pt>
          <cx:pt idx="9">SPINACINO - Claudio Bianchi</cx:pt>
          <cx:pt idx="10">UVA REGAL (APIRENA BIANCA) - Lacalamita Rosa</cx:pt>
          <cx:pt idx="11">CACHI Varieta Loto di Romagna - Cassani Nerio</cx:pt>
          <cx:pt idx="12">CAVOLO CINESE - Bonatti Fiorenzo</cx:pt>
          <cx:pt idx="13">POMODORO CILIEGINO A GRAPPOLO - Agrinova</cx:pt>
          <cx:pt idx="14">ALBICOCCHE - Marchesini Daniele</cx:pt>
          <cx:pt idx="15">CARCIOFO SPINOSO SARDO - Desogus Tobia</cx:pt>
          <cx:pt idx="16">FAVE - Lunella</cx:pt>
          <cx:pt idx="17">PESCHE TABACCHIERE - Rete Incampagna (Valenziani)</cx:pt>
          <cx:pt idx="18">SUSINE STANLEY - Daniela Taroni</cx:pt>
        </cx:lvl>
      </cx:strDim>
      <cx:numDim type="size">
        <cx:f>Foglio2!$T$12:$T$30</cx:f>
        <cx:lvl ptCount="19" formatCode="Standard">
          <cx:pt idx="0">26</cx:pt>
          <cx:pt idx="1">21</cx:pt>
          <cx:pt idx="2">12</cx:pt>
          <cx:pt idx="3">11</cx:pt>
          <cx:pt idx="4">10</cx:pt>
          <cx:pt idx="5">8</cx:pt>
          <cx:pt idx="6">7</cx:pt>
          <cx:pt idx="7">7</cx:pt>
          <cx:pt idx="8">6</cx:pt>
          <cx:pt idx="9">6</cx:pt>
          <cx:pt idx="10">6</cx:pt>
          <cx:pt idx="11">5</cx:pt>
          <cx:pt idx="12">5</cx:pt>
          <cx:pt idx="13">5</cx:pt>
          <cx:pt idx="14">4</cx:pt>
          <cx:pt idx="15">4</cx:pt>
          <cx:pt idx="16">4</cx:pt>
          <cx:pt idx="17">4</cx:pt>
          <cx:pt idx="18">4</cx:pt>
        </cx:lvl>
      </cx:numDim>
    </cx:data>
  </cx:chartData>
  <cx:chart>
    <cx:title pos="t" align="ctr" overlay="0">
      <cx:tx>
        <cx:txData>
          <cx:v>Eccellenze 2020</cx:v>
        </cx:txData>
      </cx:tx>
      <cx:txPr>
        <a:bodyPr spcFirstLastPara="1" vertOverflow="ellipsis" horzOverflow="overflow" wrap="square" lIns="0" tIns="0" rIns="0" bIns="0" anchor="ctr" anchorCtr="1"/>
        <a:lstStyle/>
        <a:p>
          <a:pPr algn="ctr" rtl="0">
            <a:defRPr b="1"/>
          </a:pPr>
          <a:r>
            <a:rPr lang="it-IT" sz="1400" b="1" i="0" u="none" strike="noStrike" baseline="0">
              <a:solidFill>
                <a:sysClr val="windowText" lastClr="000000">
                  <a:lumMod val="65000"/>
                  <a:lumOff val="35000"/>
                </a:sysClr>
              </a:solidFill>
              <a:latin typeface="Calibri" panose="020F0502020204030204"/>
            </a:rPr>
            <a:t>Eccellenze 2020</a:t>
          </a:r>
        </a:p>
      </cx:txPr>
    </cx:title>
    <cx:plotArea>
      <cx:plotAreaRegion>
        <cx:series layoutId="treemap" uniqueId="{F47575D9-E416-46AC-8885-DBC277F04874}">
          <cx:tx>
            <cx:txData>
              <cx:f>Foglio2!$T$11</cx:f>
              <cx:v>Conteggio di GAS segnalante</cx:v>
            </cx:txData>
          </cx:tx>
          <cx:dataLabels>
            <cx:visibility seriesName="0" categoryName="1" value="1"/>
            <cx:separator>, </cx:separator>
          </cx:dataLabels>
          <cx:dataId val="0"/>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7A3769-973A-471F-AE95-803ACD9DB45A}" type="datetime1">
              <a:rPr lang="it-IT" smtClean="0"/>
              <a:t>01/06/2021</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B562AB-E890-432E-8086-3C35B5B6BC74}" type="datetime1">
              <a:rPr lang="it-IT" smtClean="0"/>
              <a:t>01/06/2021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rtl="0"/>
            <a:fld id="{46B2AB89-642D-461B-88E3-BE7E49276E6D}" type="datetime1">
              <a:rPr lang="it-IT" smtClean="0"/>
              <a:t>01/06/2021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185444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8A8228F9-9C50-4094-9999-09A1682E91E0}" type="datetime1">
              <a:rPr lang="it-IT" smtClean="0"/>
              <a:t>01/06/2021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270135909"/>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8A8228F9-9C50-4094-9999-09A1682E91E0}" type="datetime1">
              <a:rPr lang="it-IT" smtClean="0"/>
              <a:t>01/06/2021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4B7E4EF-A1BD-40F4-AB7B-04F084DD991D}"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4098692"/>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pPr rtl="0"/>
            <a:fld id="{8A8228F9-9C50-4094-9999-09A1682E91E0}" type="datetime1">
              <a:rPr lang="it-IT" smtClean="0"/>
              <a:t>01/06/2021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879472068"/>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pPr rtl="0"/>
            <a:fld id="{8A8228F9-9C50-4094-9999-09A1682E91E0}" type="datetime1">
              <a:rPr lang="it-IT" smtClean="0"/>
              <a:t>01/06/2021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4B7E4EF-A1BD-40F4-AB7B-04F084DD991D}"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089715"/>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pPr rtl="0"/>
            <a:fld id="{8A8228F9-9C50-4094-9999-09A1682E91E0}" type="datetime1">
              <a:rPr lang="it-IT" smtClean="0"/>
              <a:t>01/06/2021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307069344"/>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FB6DF1C0-0F0C-4064-ABD6-C9C1782C86AE}" type="datetime1">
              <a:rPr lang="it-IT" smtClean="0"/>
              <a:t>01/06/2021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422368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8A8228F9-9C50-4094-9999-09A1682E91E0}" type="datetime1">
              <a:rPr lang="it-IT" smtClean="0"/>
              <a:t>01/06/2021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0589656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396836" y="357067"/>
            <a:ext cx="9263352" cy="872181"/>
          </a:xfrm>
        </p:spPr>
        <p:txBody>
          <a:bodyPr>
            <a:noAutofit/>
          </a:bodyPr>
          <a:lstStyle>
            <a:lvl1pPr>
              <a:defRPr sz="4000">
                <a:latin typeface="Calibri" panose="020F0502020204030204" pitchFamily="34" charset="0"/>
                <a:cs typeface="Calibri" panose="020F0502020204030204" pitchFamily="34" charset="0"/>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2396836" y="1579418"/>
            <a:ext cx="9337964" cy="4447309"/>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85E0D28E-6F2F-4715-A424-3B01AC64AD4B}" type="datetime1">
              <a:rPr lang="it-IT" smtClean="0"/>
              <a:t>01/06/2021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55625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F953424F-4FD0-4DEA-A244-2F5A83926123}" type="datetime1">
              <a:rPr lang="it-IT" smtClean="0"/>
              <a:t>01/06/2021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131913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ED487A35-6EB2-4106-87BE-5998F37E93E7}" type="datetime1">
              <a:rPr lang="it-IT" smtClean="0"/>
              <a:t>01/06/2021</a:t>
            </a:fld>
            <a:endParaRPr lang="en-US"/>
          </a:p>
        </p:txBody>
      </p:sp>
      <p:sp>
        <p:nvSpPr>
          <p:cNvPr id="6" name="Footer Placeholder 5"/>
          <p:cNvSpPr>
            <a:spLocks noGrp="1"/>
          </p:cNvSpPr>
          <p:nvPr>
            <p:ph type="ftr" sz="quarter" idx="11"/>
          </p:nvPr>
        </p:nvSpPr>
        <p:spPr/>
        <p:txBody>
          <a:bodyPr/>
          <a:lstStyle/>
          <a:p>
            <a:pPr rtl="0"/>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0524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6D0A2449-0E6F-4EC8-9AF5-127FFF9E4F17}" type="datetime1">
              <a:rPr lang="it-IT" smtClean="0"/>
              <a:t>01/06/2021</a:t>
            </a:fld>
            <a:endParaRPr lang="en-US"/>
          </a:p>
        </p:txBody>
      </p:sp>
      <p:sp>
        <p:nvSpPr>
          <p:cNvPr id="8" name="Footer Placeholder 7"/>
          <p:cNvSpPr>
            <a:spLocks noGrp="1"/>
          </p:cNvSpPr>
          <p:nvPr>
            <p:ph type="ftr" sz="quarter" idx="11"/>
          </p:nvPr>
        </p:nvSpPr>
        <p:spPr/>
        <p:txBody>
          <a:bodyPr/>
          <a:lstStyle/>
          <a:p>
            <a:pPr rtl="0"/>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4444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43ECC08F-3232-4266-A826-505EFF618F02}" type="datetime1">
              <a:rPr lang="it-IT" smtClean="0"/>
              <a:t>01/06/2021</a:t>
            </a:fld>
            <a:endParaRPr lang="en-US"/>
          </a:p>
        </p:txBody>
      </p:sp>
      <p:sp>
        <p:nvSpPr>
          <p:cNvPr id="4" name="Footer Placeholder 3"/>
          <p:cNvSpPr>
            <a:spLocks noGrp="1"/>
          </p:cNvSpPr>
          <p:nvPr>
            <p:ph type="ftr" sz="quarter" idx="11"/>
          </p:nvPr>
        </p:nvSpPr>
        <p:spPr/>
        <p:txBody>
          <a:bodyPr/>
          <a:lstStyle/>
          <a:p>
            <a:pPr rtl="0"/>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12224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A8228F9-9C50-4094-9999-09A1682E91E0}" type="datetime1">
              <a:rPr lang="it-IT" smtClean="0"/>
              <a:t>01/06/2021</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7688248"/>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24F848B3-DD0C-4C86-9703-1DC7B521FCF8}" type="datetime1">
              <a:rPr lang="it-IT" smtClean="0"/>
              <a:t>01/06/2021</a:t>
            </a:fld>
            <a:endParaRPr lang="en-US"/>
          </a:p>
        </p:txBody>
      </p:sp>
      <p:sp>
        <p:nvSpPr>
          <p:cNvPr id="6" name="Footer Placeholder 5"/>
          <p:cNvSpPr>
            <a:spLocks noGrp="1"/>
          </p:cNvSpPr>
          <p:nvPr>
            <p:ph type="ftr" sz="quarter" idx="11"/>
          </p:nvPr>
        </p:nvSpPr>
        <p:spPr/>
        <p:txBody>
          <a:bodyPr/>
          <a:lstStyle/>
          <a:p>
            <a:pPr rtl="0"/>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36197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711CFEF3-F103-4E31-9572-24F0BC84FDFF}" type="datetime1">
              <a:rPr lang="it-IT" smtClean="0"/>
              <a:t>01/06/2021</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28511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8A8228F9-9C50-4094-9999-09A1682E91E0}" type="datetime1">
              <a:rPr lang="it-IT" smtClean="0"/>
              <a:t>01/06/2021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3936418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8EBFCA-AB1C-4523-A206-B6A4D62BA8C0}"/>
              </a:ext>
            </a:extLst>
          </p:cNvPr>
          <p:cNvSpPr>
            <a:spLocks noGrp="1"/>
          </p:cNvSpPr>
          <p:nvPr>
            <p:ph type="ctrTitle"/>
          </p:nvPr>
        </p:nvSpPr>
        <p:spPr>
          <a:xfrm>
            <a:off x="2072165" y="1656859"/>
            <a:ext cx="8915399" cy="2262781"/>
          </a:xfrm>
        </p:spPr>
        <p:txBody>
          <a:bodyPr/>
          <a:lstStyle/>
          <a:p>
            <a:pPr algn="ctr"/>
            <a:r>
              <a:rPr lang="it-IT" dirty="0">
                <a:solidFill>
                  <a:srgbClr val="C00000"/>
                </a:solidFill>
                <a:effectLst>
                  <a:outerShdw blurRad="38100" dist="38100" dir="2700000" algn="tl">
                    <a:srgbClr val="000000">
                      <a:alpha val="43137"/>
                    </a:srgbClr>
                  </a:outerShdw>
                </a:effectLst>
              </a:rPr>
              <a:t>ASSEMBLEA ORDINARIA</a:t>
            </a:r>
          </a:p>
        </p:txBody>
      </p:sp>
      <p:sp>
        <p:nvSpPr>
          <p:cNvPr id="3" name="Sottotitolo 2">
            <a:extLst>
              <a:ext uri="{FF2B5EF4-FFF2-40B4-BE49-F238E27FC236}">
                <a16:creationId xmlns:a16="http://schemas.microsoft.com/office/drawing/2014/main" id="{45E33324-63DE-4765-B8FA-DA48B8CE75D4}"/>
              </a:ext>
            </a:extLst>
          </p:cNvPr>
          <p:cNvSpPr>
            <a:spLocks noGrp="1"/>
          </p:cNvSpPr>
          <p:nvPr>
            <p:ph type="subTitle" idx="1"/>
          </p:nvPr>
        </p:nvSpPr>
        <p:spPr>
          <a:xfrm>
            <a:off x="2072165" y="4461897"/>
            <a:ext cx="8915399" cy="1126283"/>
          </a:xfrm>
        </p:spPr>
        <p:txBody>
          <a:bodyPr>
            <a:normAutofit lnSpcReduction="10000"/>
          </a:bodyPr>
          <a:lstStyle/>
          <a:p>
            <a:pPr algn="ctr"/>
            <a:r>
              <a:rPr lang="it-IT" b="1" i="1" dirty="0">
                <a:solidFill>
                  <a:srgbClr val="C00000"/>
                </a:solidFill>
                <a:effectLst>
                  <a:outerShdw blurRad="38100" dist="38100" dir="2700000" algn="tl">
                    <a:srgbClr val="000000">
                      <a:alpha val="43137"/>
                    </a:srgbClr>
                  </a:outerShdw>
                </a:effectLst>
              </a:rPr>
              <a:t>7 giugno 2021</a:t>
            </a:r>
          </a:p>
          <a:p>
            <a:pPr algn="ctr"/>
            <a:endParaRPr lang="it-IT" b="1" i="1" dirty="0">
              <a:solidFill>
                <a:srgbClr val="C00000"/>
              </a:solidFill>
              <a:effectLst>
                <a:outerShdw blurRad="38100" dist="38100" dir="2700000" algn="tl">
                  <a:srgbClr val="000000">
                    <a:alpha val="43137"/>
                  </a:srgbClr>
                </a:outerShdw>
              </a:effectLst>
            </a:endParaRPr>
          </a:p>
          <a:p>
            <a:pPr algn="ctr"/>
            <a:r>
              <a:rPr lang="it-IT" b="1" i="1" dirty="0">
                <a:solidFill>
                  <a:srgbClr val="C00000"/>
                </a:solidFill>
                <a:effectLst>
                  <a:outerShdw blurRad="38100" dist="38100" dir="2700000" algn="tl">
                    <a:srgbClr val="000000">
                      <a:alpha val="43137"/>
                    </a:srgbClr>
                  </a:outerShdw>
                </a:effectLst>
              </a:rPr>
              <a:t>Gerenzano - Auditorium</a:t>
            </a:r>
            <a:endParaRPr lang="it" dirty="0">
              <a:solidFill>
                <a:srgbClr val="C00000"/>
              </a:solidFill>
              <a:effectLst>
                <a:outerShdw blurRad="38100" dist="38100" dir="2700000" algn="tl">
                  <a:srgbClr val="000000">
                    <a:alpha val="43137"/>
                  </a:srgbClr>
                </a:outerShdw>
              </a:effectLst>
            </a:endParaRPr>
          </a:p>
          <a:p>
            <a:pPr algn="ctr"/>
            <a:endParaRPr lang="it-IT" dirty="0"/>
          </a:p>
        </p:txBody>
      </p:sp>
      <p:sp>
        <p:nvSpPr>
          <p:cNvPr id="4" name="Segnaposto data 3">
            <a:extLst>
              <a:ext uri="{FF2B5EF4-FFF2-40B4-BE49-F238E27FC236}">
                <a16:creationId xmlns:a16="http://schemas.microsoft.com/office/drawing/2014/main" id="{8DBBA9B0-1394-48DF-BB5A-FCF223D6AB19}"/>
              </a:ext>
            </a:extLst>
          </p:cNvPr>
          <p:cNvSpPr>
            <a:spLocks noGrp="1"/>
          </p:cNvSpPr>
          <p:nvPr>
            <p:ph type="dt" sz="half" idx="10"/>
          </p:nvPr>
        </p:nvSpPr>
        <p:spPr/>
        <p:txBody>
          <a:bodyPr/>
          <a:lstStyle/>
          <a:p>
            <a:pPr rtl="0"/>
            <a:fld id="{46B2AB89-642D-461B-88E3-BE7E49276E6D}" type="datetime1">
              <a:rPr lang="it-IT" smtClean="0"/>
              <a:t>01/06/2021</a:t>
            </a:fld>
            <a:endParaRPr lang="en-US" dirty="0"/>
          </a:p>
        </p:txBody>
      </p:sp>
      <p:pic>
        <p:nvPicPr>
          <p:cNvPr id="1026" name="Immagine 1" descr="LOGO aequos con ombra mag 2010">
            <a:extLst>
              <a:ext uri="{FF2B5EF4-FFF2-40B4-BE49-F238E27FC236}">
                <a16:creationId xmlns:a16="http://schemas.microsoft.com/office/drawing/2014/main" id="{E7686EBE-284D-4984-9C15-4BA9A27D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680" y="349661"/>
            <a:ext cx="1980369" cy="184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91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ssuna descrizione della foto disponibile.">
            <a:extLst>
              <a:ext uri="{FF2B5EF4-FFF2-40B4-BE49-F238E27FC236}">
                <a16:creationId xmlns:a16="http://schemas.microsoft.com/office/drawing/2014/main" id="{C6A15A25-D3BD-4F51-A4EE-F5EB40779A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1566" y="1903248"/>
            <a:ext cx="1217507" cy="1723904"/>
          </a:xfrm>
          <a:prstGeom prst="roundRect">
            <a:avLst>
              <a:gd name="adj" fmla="val 13475"/>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8F95BC92-F405-4B84-8208-B179E3276F77}"/>
              </a:ext>
            </a:extLst>
          </p:cNvPr>
          <p:cNvSpPr>
            <a:spLocks noGrp="1"/>
          </p:cNvSpPr>
          <p:nvPr>
            <p:ph type="title"/>
          </p:nvPr>
        </p:nvSpPr>
        <p:spPr/>
        <p:txBody>
          <a:bodyPr/>
          <a:lstStyle/>
          <a:p>
            <a:pPr eaLnBrk="1" hangingPunct="1"/>
            <a:r>
              <a:rPr lang="it-IT" dirty="0">
                <a:solidFill>
                  <a:srgbClr val="006600"/>
                </a:solidFill>
              </a:rPr>
              <a:t>dal tavolo Formazione e Cultura</a:t>
            </a:r>
          </a:p>
        </p:txBody>
      </p:sp>
      <p:sp>
        <p:nvSpPr>
          <p:cNvPr id="10" name="Segnaposto contenuto 1">
            <a:extLst>
              <a:ext uri="{FF2B5EF4-FFF2-40B4-BE49-F238E27FC236}">
                <a16:creationId xmlns:a16="http://schemas.microsoft.com/office/drawing/2014/main" id="{BBE4203A-C2BA-404F-9618-23560C058EF2}"/>
              </a:ext>
            </a:extLst>
          </p:cNvPr>
          <p:cNvSpPr>
            <a:spLocks noGrp="1"/>
          </p:cNvSpPr>
          <p:nvPr>
            <p:ph idx="1"/>
          </p:nvPr>
        </p:nvSpPr>
        <p:spPr>
          <a:xfrm>
            <a:off x="2300719" y="1903248"/>
            <a:ext cx="8229600" cy="4063529"/>
          </a:xfrm>
        </p:spPr>
        <p:txBody>
          <a:bodyPr anchor="ctr"/>
          <a:lstStyle/>
          <a:p>
            <a:pPr marL="269875" indent="-269875">
              <a:lnSpc>
                <a:spcPct val="120000"/>
              </a:lnSpc>
              <a:spcBef>
                <a:spcPts val="0"/>
              </a:spcBef>
              <a:buFont typeface="Wingdings" panose="05000000000000000000" pitchFamily="2" charset="2"/>
              <a:buChar char="Ø"/>
            </a:pPr>
            <a:r>
              <a:rPr lang="it-IT" b="1" cap="all" dirty="0">
                <a:solidFill>
                  <a:srgbClr val="0000CC"/>
                </a:solidFill>
                <a:effectLst>
                  <a:outerShdw blurRad="38100" dist="38100" dir="2700000" algn="tl">
                    <a:srgbClr val="000000">
                      <a:alpha val="43137"/>
                    </a:srgbClr>
                  </a:outerShdw>
                </a:effectLst>
              </a:rPr>
              <a:t>CICLO «Un alleanza per il clima, la terra e la giustizia sociale” </a:t>
            </a:r>
            <a:endParaRPr lang="it-IT" cap="all" dirty="0"/>
          </a:p>
          <a:p>
            <a:pPr algn="ctr">
              <a:lnSpc>
                <a:spcPct val="120000"/>
              </a:lnSpc>
              <a:spcBef>
                <a:spcPts val="600"/>
              </a:spcBef>
              <a:buFont typeface="Wingdings" panose="05000000000000000000" pitchFamily="2" charset="2"/>
              <a:buChar char="ü"/>
            </a:pPr>
            <a:r>
              <a:rPr lang="it-IT" sz="1400" b="1" cap="all" dirty="0">
                <a:solidFill>
                  <a:srgbClr val="FF0000"/>
                </a:solidFill>
                <a:effectLst>
                  <a:outerShdw blurRad="38100" dist="38100" dir="2700000" algn="tl">
                    <a:srgbClr val="000000">
                      <a:alpha val="43137"/>
                    </a:srgbClr>
                  </a:outerShdw>
                </a:effectLst>
              </a:rPr>
              <a:t>Il clima dell’</a:t>
            </a:r>
            <a:r>
              <a:rPr lang="it-IT" sz="1400" b="1" cap="all" dirty="0" err="1">
                <a:solidFill>
                  <a:srgbClr val="FF0000"/>
                </a:solidFill>
                <a:effectLst>
                  <a:outerShdw blurRad="38100" dist="38100" dir="2700000" algn="tl">
                    <a:srgbClr val="000000">
                      <a:alpha val="43137"/>
                    </a:srgbClr>
                  </a:outerShdw>
                </a:effectLst>
              </a:rPr>
              <a:t>antropocene</a:t>
            </a:r>
            <a:r>
              <a:rPr lang="it-IT" sz="1400" b="1" cap="all" dirty="0">
                <a:solidFill>
                  <a:srgbClr val="FF0000"/>
                </a:solidFill>
                <a:effectLst>
                  <a:outerShdw blurRad="38100" dist="38100" dir="2700000" algn="tl">
                    <a:srgbClr val="000000">
                      <a:alpha val="43137"/>
                    </a:srgbClr>
                  </a:outerShdw>
                </a:effectLst>
              </a:rPr>
              <a:t>: clima, fame e povertà. La </a:t>
            </a:r>
            <a:r>
              <a:rPr lang="it-IT" sz="1400" b="1" cap="all" dirty="0" err="1">
                <a:solidFill>
                  <a:srgbClr val="FF0000"/>
                </a:solidFill>
                <a:effectLst>
                  <a:outerShdw blurRad="38100" dist="38100" dir="2700000" algn="tl">
                    <a:srgbClr val="000000">
                      <a:alpha val="43137"/>
                    </a:srgbClr>
                  </a:outerShdw>
                </a:effectLst>
              </a:rPr>
              <a:t>sfidA</a:t>
            </a:r>
            <a:r>
              <a:rPr lang="it-IT" sz="1400" b="1" cap="all" dirty="0">
                <a:solidFill>
                  <a:srgbClr val="FF0000"/>
                </a:solidFill>
                <a:effectLst>
                  <a:outerShdw blurRad="38100" dist="38100" dir="2700000" algn="tl">
                    <a:srgbClr val="000000">
                      <a:alpha val="43137"/>
                    </a:srgbClr>
                  </a:outerShdw>
                </a:effectLst>
              </a:rPr>
              <a:t> è la stessa</a:t>
            </a:r>
          </a:p>
          <a:p>
            <a:pPr algn="ctr">
              <a:lnSpc>
                <a:spcPct val="120000"/>
              </a:lnSpc>
              <a:spcBef>
                <a:spcPts val="1200"/>
              </a:spcBef>
              <a:buFont typeface="Wingdings" panose="05000000000000000000" pitchFamily="2" charset="2"/>
              <a:buChar char="ü"/>
            </a:pPr>
            <a:endParaRPr lang="it-IT" b="1" cap="all" dirty="0">
              <a:solidFill>
                <a:srgbClr val="0000CC"/>
              </a:solidFill>
              <a:effectLst>
                <a:outerShdw blurRad="38100" dist="38100" dir="2700000" algn="tl">
                  <a:srgbClr val="000000">
                    <a:alpha val="43137"/>
                  </a:srgbClr>
                </a:outerShdw>
              </a:effectLst>
            </a:endParaRPr>
          </a:p>
          <a:p>
            <a:pPr marL="269875" indent="-269875">
              <a:lnSpc>
                <a:spcPct val="120000"/>
              </a:lnSpc>
              <a:spcBef>
                <a:spcPts val="0"/>
              </a:spcBef>
              <a:buFont typeface="Wingdings" panose="05000000000000000000" pitchFamily="2" charset="2"/>
              <a:buChar char="Ø"/>
            </a:pPr>
            <a:r>
              <a:rPr lang="it-IT" b="1" cap="all" dirty="0">
                <a:solidFill>
                  <a:srgbClr val="0000CC"/>
                </a:solidFill>
                <a:effectLst>
                  <a:outerShdw blurRad="38100" dist="38100" dir="2700000" algn="tl">
                    <a:srgbClr val="000000">
                      <a:alpha val="43137"/>
                    </a:srgbClr>
                  </a:outerShdw>
                </a:effectLst>
              </a:rPr>
              <a:t>CICLO «ANDARE OLTRE» (4 </a:t>
            </a:r>
            <a:r>
              <a:rPr lang="it-IT" b="1" dirty="0">
                <a:solidFill>
                  <a:srgbClr val="0000CC"/>
                </a:solidFill>
                <a:effectLst>
                  <a:outerShdw blurRad="38100" dist="38100" dir="2700000" algn="tl">
                    <a:srgbClr val="000000">
                      <a:alpha val="43137"/>
                    </a:srgbClr>
                  </a:outerShdw>
                </a:effectLst>
              </a:rPr>
              <a:t>webinar con </a:t>
            </a:r>
            <a:r>
              <a:rPr lang="it-IT" b="1" cap="all" dirty="0">
                <a:solidFill>
                  <a:srgbClr val="0000CC"/>
                </a:solidFill>
                <a:effectLst>
                  <a:outerShdw blurRad="38100" dist="38100" dir="2700000" algn="tl">
                    <a:srgbClr val="000000">
                      <a:alpha val="43137"/>
                    </a:srgbClr>
                  </a:outerShdw>
                </a:effectLst>
              </a:rPr>
              <a:t>ènostra, banca etica, </a:t>
            </a:r>
            <a:r>
              <a:rPr lang="it-IT" b="1" cap="all" dirty="0" err="1">
                <a:solidFill>
                  <a:srgbClr val="0000CC"/>
                </a:solidFill>
                <a:effectLst>
                  <a:outerShdw blurRad="38100" dist="38100" dir="2700000" algn="tl">
                    <a:srgbClr val="000000">
                      <a:alpha val="43137"/>
                    </a:srgbClr>
                  </a:outerShdw>
                </a:effectLst>
              </a:rPr>
              <a:t>caes</a:t>
            </a:r>
            <a:r>
              <a:rPr lang="it-IT" b="1" cap="all" dirty="0">
                <a:solidFill>
                  <a:srgbClr val="0000CC"/>
                </a:solidFill>
                <a:effectLst>
                  <a:outerShdw blurRad="38100" dist="38100" dir="2700000" algn="tl">
                    <a:srgbClr val="000000">
                      <a:alpha val="43137"/>
                    </a:srgbClr>
                  </a:outerShdw>
                </a:effectLst>
              </a:rPr>
              <a:t>)</a:t>
            </a:r>
            <a:r>
              <a:rPr lang="it-IT" cap="all" dirty="0"/>
              <a:t>:</a:t>
            </a:r>
          </a:p>
          <a:p>
            <a:pPr algn="ctr">
              <a:lnSpc>
                <a:spcPct val="120000"/>
              </a:lnSpc>
              <a:spcBef>
                <a:spcPts val="600"/>
              </a:spcBef>
              <a:buFont typeface="Wingdings" panose="05000000000000000000" pitchFamily="2" charset="2"/>
              <a:buChar char="ü"/>
            </a:pPr>
            <a:r>
              <a:rPr lang="it-IT" sz="1400" b="1" cap="all" dirty="0">
                <a:solidFill>
                  <a:srgbClr val="FF0000"/>
                </a:solidFill>
                <a:effectLst>
                  <a:outerShdw blurRad="38100" dist="38100" dir="2700000" algn="tl">
                    <a:srgbClr val="000000">
                      <a:alpha val="43137"/>
                    </a:srgbClr>
                  </a:outerShdw>
                </a:effectLst>
              </a:rPr>
              <a:t>fornitura di energia elettrica “pulita”</a:t>
            </a:r>
          </a:p>
          <a:p>
            <a:pPr algn="ctr">
              <a:lnSpc>
                <a:spcPct val="120000"/>
              </a:lnSpc>
              <a:spcBef>
                <a:spcPts val="600"/>
              </a:spcBef>
              <a:buFont typeface="Wingdings" panose="05000000000000000000" pitchFamily="2" charset="2"/>
              <a:buChar char="ü"/>
            </a:pPr>
            <a:r>
              <a:rPr lang="it-IT" sz="1400" b="1" cap="all" dirty="0">
                <a:solidFill>
                  <a:srgbClr val="FF0000"/>
                </a:solidFill>
                <a:effectLst>
                  <a:outerShdw blurRad="38100" dist="38100" dir="2700000" algn="tl">
                    <a:srgbClr val="000000">
                      <a:alpha val="43137"/>
                    </a:srgbClr>
                  </a:outerShdw>
                </a:effectLst>
              </a:rPr>
              <a:t>conoscenza del Bonus 110%</a:t>
            </a:r>
          </a:p>
          <a:p>
            <a:pPr algn="ctr">
              <a:lnSpc>
                <a:spcPct val="120000"/>
              </a:lnSpc>
              <a:spcBef>
                <a:spcPts val="600"/>
              </a:spcBef>
              <a:buFont typeface="Wingdings" panose="05000000000000000000" pitchFamily="2" charset="2"/>
              <a:buChar char="ü"/>
            </a:pPr>
            <a:r>
              <a:rPr lang="it-IT" sz="1400" b="1" cap="all" dirty="0">
                <a:solidFill>
                  <a:srgbClr val="FF0000"/>
                </a:solidFill>
                <a:effectLst>
                  <a:outerShdw blurRad="38100" dist="38100" dir="2700000" algn="tl">
                    <a:srgbClr val="000000">
                      <a:alpha val="43137"/>
                    </a:srgbClr>
                  </a:outerShdw>
                </a:effectLst>
              </a:rPr>
              <a:t>possibilità di gestire ed investire con responsabilità i propri risparmi </a:t>
            </a:r>
          </a:p>
          <a:p>
            <a:pPr algn="ctr">
              <a:lnSpc>
                <a:spcPct val="120000"/>
              </a:lnSpc>
              <a:spcBef>
                <a:spcPts val="600"/>
              </a:spcBef>
              <a:buFont typeface="Wingdings" panose="05000000000000000000" pitchFamily="2" charset="2"/>
              <a:buChar char="ü"/>
            </a:pPr>
            <a:r>
              <a:rPr lang="it-IT" sz="1400" b="1" cap="all" dirty="0">
                <a:solidFill>
                  <a:srgbClr val="FF0000"/>
                </a:solidFill>
                <a:effectLst>
                  <a:outerShdw blurRad="38100" dist="38100" dir="2700000" algn="tl">
                    <a:srgbClr val="000000">
                      <a:alpha val="43137"/>
                    </a:srgbClr>
                  </a:outerShdw>
                </a:effectLst>
              </a:rPr>
              <a:t>conversione delle assicurazioni in modo etico e sostenibile. </a:t>
            </a:r>
          </a:p>
        </p:txBody>
      </p:sp>
      <p:pic>
        <p:nvPicPr>
          <p:cNvPr id="8" name="Picture 2">
            <a:extLst>
              <a:ext uri="{FF2B5EF4-FFF2-40B4-BE49-F238E27FC236}">
                <a16:creationId xmlns:a16="http://schemas.microsoft.com/office/drawing/2014/main" id="{5E246840-C3F1-460F-A91B-280CF05B1C8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rot="20559756">
            <a:off x="1307095" y="4481561"/>
            <a:ext cx="1348208" cy="19113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CasellaDiTesto 7">
            <a:extLst>
              <a:ext uri="{FF2B5EF4-FFF2-40B4-BE49-F238E27FC236}">
                <a16:creationId xmlns:a16="http://schemas.microsoft.com/office/drawing/2014/main" id="{DCC3B91D-85A0-426E-8404-DA742C59ACFC}"/>
              </a:ext>
            </a:extLst>
          </p:cNvPr>
          <p:cNvSpPr txBox="1"/>
          <p:nvPr/>
        </p:nvSpPr>
        <p:spPr>
          <a:xfrm>
            <a:off x="1916112" y="1445886"/>
            <a:ext cx="8286808" cy="43088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200" b="1" u="sng" cap="all" dirty="0">
                <a:solidFill>
                  <a:srgbClr val="0070C0"/>
                </a:solidFill>
                <a:effectLst>
                  <a:outerShdw blurRad="38100" dist="38100" dir="2700000" algn="tl">
                    <a:srgbClr val="000000">
                      <a:alpha val="43137"/>
                    </a:srgbClr>
                  </a:outerShdw>
                </a:effectLst>
              </a:rPr>
              <a:t>Proporre informazione per creare consapevolezza</a:t>
            </a:r>
          </a:p>
        </p:txBody>
      </p:sp>
    </p:spTree>
    <p:extLst>
      <p:ext uri="{BB962C8B-B14F-4D97-AF65-F5344CB8AC3E}">
        <p14:creationId xmlns:p14="http://schemas.microsoft.com/office/powerpoint/2010/main" val="269930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95BC92-F405-4B84-8208-B179E3276F77}"/>
              </a:ext>
            </a:extLst>
          </p:cNvPr>
          <p:cNvSpPr>
            <a:spLocks noGrp="1"/>
          </p:cNvSpPr>
          <p:nvPr>
            <p:ph type="title"/>
          </p:nvPr>
        </p:nvSpPr>
        <p:spPr/>
        <p:txBody>
          <a:bodyPr/>
          <a:lstStyle/>
          <a:p>
            <a:pPr eaLnBrk="1" hangingPunct="1"/>
            <a:r>
              <a:rPr lang="it-IT" dirty="0">
                <a:solidFill>
                  <a:srgbClr val="006600"/>
                </a:solidFill>
              </a:rPr>
              <a:t>New Generation Team</a:t>
            </a:r>
          </a:p>
        </p:txBody>
      </p:sp>
      <p:sp>
        <p:nvSpPr>
          <p:cNvPr id="10" name="Segnaposto contenuto 1">
            <a:extLst>
              <a:ext uri="{FF2B5EF4-FFF2-40B4-BE49-F238E27FC236}">
                <a16:creationId xmlns:a16="http://schemas.microsoft.com/office/drawing/2014/main" id="{BBE4203A-C2BA-404F-9618-23560C058EF2}"/>
              </a:ext>
            </a:extLst>
          </p:cNvPr>
          <p:cNvSpPr>
            <a:spLocks noGrp="1"/>
          </p:cNvSpPr>
          <p:nvPr>
            <p:ph idx="1"/>
          </p:nvPr>
        </p:nvSpPr>
        <p:spPr>
          <a:xfrm>
            <a:off x="2396836" y="1445456"/>
            <a:ext cx="8229600" cy="4525963"/>
          </a:xfrm>
        </p:spPr>
        <p:txBody>
          <a:bodyPr anchor="ctr"/>
          <a:lstStyle/>
          <a:p>
            <a:pPr marL="269875" indent="-269875">
              <a:lnSpc>
                <a:spcPct val="120000"/>
              </a:lnSpc>
              <a:spcBef>
                <a:spcPts val="0"/>
              </a:spcBef>
              <a:buFont typeface="Wingdings" panose="05000000000000000000" pitchFamily="2" charset="2"/>
              <a:buChar char="Ø"/>
            </a:pPr>
            <a:endParaRPr lang="it-IT" b="1" cap="all" dirty="0">
              <a:solidFill>
                <a:srgbClr val="0000CC"/>
              </a:solidFill>
              <a:effectLst>
                <a:outerShdw blurRad="38100" dist="38100" dir="2700000" algn="tl">
                  <a:srgbClr val="000000">
                    <a:alpha val="43137"/>
                  </a:srgbClr>
                </a:outerShdw>
              </a:effectLst>
            </a:endParaRPr>
          </a:p>
          <a:p>
            <a:pPr marL="269875" indent="-269875">
              <a:lnSpc>
                <a:spcPct val="120000"/>
              </a:lnSpc>
              <a:spcBef>
                <a:spcPts val="0"/>
              </a:spcBef>
              <a:buFont typeface="Wingdings" panose="05000000000000000000" pitchFamily="2" charset="2"/>
              <a:buChar char="Ø"/>
            </a:pPr>
            <a:r>
              <a:rPr lang="it-IT" b="1" cap="all" dirty="0">
                <a:solidFill>
                  <a:srgbClr val="0000CC"/>
                </a:solidFill>
                <a:effectLst>
                  <a:outerShdw blurRad="38100" dist="38100" dir="2700000" algn="tl">
                    <a:srgbClr val="000000">
                      <a:alpha val="43137"/>
                    </a:srgbClr>
                  </a:outerShdw>
                </a:effectLst>
              </a:rPr>
              <a:t>I NUMERI: </a:t>
            </a:r>
            <a:r>
              <a:rPr lang="it-IT" cap="all" dirty="0"/>
              <a:t>HANNO INIZIALMENTE ADERITO 38 RAGAZZI (AD OGGI SONO 27 attivi)</a:t>
            </a:r>
            <a:endParaRPr lang="it-IT" b="1" cap="all" dirty="0">
              <a:solidFill>
                <a:srgbClr val="0000CC"/>
              </a:solidFill>
              <a:effectLst>
                <a:outerShdw blurRad="38100" dist="38100" dir="2700000" algn="tl">
                  <a:srgbClr val="000000">
                    <a:alpha val="43137"/>
                  </a:srgbClr>
                </a:outerShdw>
              </a:effectLst>
            </a:endParaRPr>
          </a:p>
          <a:p>
            <a:pPr marL="269875" indent="-269875">
              <a:lnSpc>
                <a:spcPct val="120000"/>
              </a:lnSpc>
              <a:spcBef>
                <a:spcPts val="3600"/>
              </a:spcBef>
              <a:buFont typeface="Wingdings" panose="05000000000000000000" pitchFamily="2" charset="2"/>
              <a:buChar char="Ø"/>
            </a:pPr>
            <a:r>
              <a:rPr lang="it-IT" b="1" cap="all" dirty="0">
                <a:solidFill>
                  <a:srgbClr val="0000CC"/>
                </a:solidFill>
                <a:effectLst>
                  <a:outerShdw blurRad="38100" dist="38100" dir="2700000" algn="tl">
                    <a:srgbClr val="000000">
                      <a:alpha val="43137"/>
                    </a:srgbClr>
                  </a:outerShdw>
                </a:effectLst>
              </a:rPr>
              <a:t>INCONTRI FORMATIVI</a:t>
            </a:r>
            <a:r>
              <a:rPr lang="it-IT" cap="all" dirty="0"/>
              <a:t>: EFFETTUATI 5 WORKSHOP FORMATIVI</a:t>
            </a:r>
          </a:p>
          <a:p>
            <a:pPr algn="ctr">
              <a:lnSpc>
                <a:spcPct val="120000"/>
              </a:lnSpc>
              <a:spcBef>
                <a:spcPts val="600"/>
              </a:spcBef>
              <a:buFont typeface="Wingdings" panose="05000000000000000000" pitchFamily="2" charset="2"/>
              <a:buChar char="ü"/>
            </a:pPr>
            <a:r>
              <a:rPr lang="it-IT" sz="1400" b="1" cap="all" dirty="0">
                <a:solidFill>
                  <a:srgbClr val="FF0000"/>
                </a:solidFill>
                <a:effectLst>
                  <a:outerShdw blurRad="38100" dist="38100" dir="2700000" algn="tl">
                    <a:srgbClr val="000000">
                      <a:alpha val="43137"/>
                    </a:srgbClr>
                  </a:outerShdw>
                </a:effectLst>
              </a:rPr>
              <a:t>2020 - </a:t>
            </a:r>
            <a:r>
              <a:rPr lang="it-IT" sz="1400" cap="all" dirty="0"/>
              <a:t>AEQUOS: STORIA, CARATTERISTICHE E PROSPETTIVE</a:t>
            </a:r>
          </a:p>
          <a:p>
            <a:pPr algn="ctr">
              <a:lnSpc>
                <a:spcPct val="120000"/>
              </a:lnSpc>
              <a:spcBef>
                <a:spcPts val="600"/>
              </a:spcBef>
              <a:buFont typeface="Wingdings" panose="05000000000000000000" pitchFamily="2" charset="2"/>
              <a:buChar char="ü"/>
            </a:pPr>
            <a:r>
              <a:rPr lang="it-IT" sz="1400" b="1" cap="all" dirty="0">
                <a:solidFill>
                  <a:srgbClr val="FF0000"/>
                </a:solidFill>
                <a:effectLst>
                  <a:outerShdw blurRad="38100" dist="38100" dir="2700000" algn="tl">
                    <a:srgbClr val="000000">
                      <a:alpha val="43137"/>
                    </a:srgbClr>
                  </a:outerShdw>
                </a:effectLst>
              </a:rPr>
              <a:t>2021 -  </a:t>
            </a:r>
            <a:r>
              <a:rPr lang="it-IT" sz="1400" cap="all" dirty="0"/>
              <a:t>STORIA E PROSPETTIVE DELLA SCIENZA ORGANIZZATIVA - LE ORGANIZZAZIONI PARTECIPATE - LA </a:t>
            </a:r>
            <a:r>
              <a:rPr lang="it-IT" sz="1400" cap="all" dirty="0" err="1"/>
              <a:t>SOSTENIBILITà</a:t>
            </a:r>
            <a:r>
              <a:rPr lang="it-IT" sz="1400" cap="all" dirty="0"/>
              <a:t> AMBIENTALE, PASSATO, PRESENTE E FUTURA - LA </a:t>
            </a:r>
            <a:r>
              <a:rPr lang="it-IT" sz="1400" cap="all" dirty="0" err="1"/>
              <a:t>SOSTENIBILITà</a:t>
            </a:r>
            <a:r>
              <a:rPr lang="it-IT" sz="1400" cap="all" dirty="0"/>
              <a:t> IN AGRICOLTURA - I PROCESSI DI CAMBIAMENTO: COSA SONO E COME SI GESTISCONO</a:t>
            </a:r>
          </a:p>
          <a:p>
            <a:pPr marL="269875" indent="-269875">
              <a:lnSpc>
                <a:spcPct val="120000"/>
              </a:lnSpc>
              <a:spcBef>
                <a:spcPts val="3600"/>
              </a:spcBef>
              <a:buFont typeface="Wingdings" panose="05000000000000000000" pitchFamily="2" charset="2"/>
              <a:buChar char="Ø"/>
            </a:pPr>
            <a:r>
              <a:rPr lang="it-IT" b="1" cap="all" dirty="0">
                <a:solidFill>
                  <a:srgbClr val="0000CC"/>
                </a:solidFill>
                <a:effectLst>
                  <a:outerShdw blurRad="38100" dist="38100" dir="2700000" algn="tl">
                    <a:srgbClr val="000000">
                      <a:alpha val="43137"/>
                    </a:srgbClr>
                  </a:outerShdw>
                </a:effectLst>
              </a:rPr>
              <a:t>PROGETTI</a:t>
            </a:r>
            <a:r>
              <a:rPr lang="it-IT" cap="all" dirty="0"/>
              <a:t>:</a:t>
            </a:r>
          </a:p>
          <a:p>
            <a:pPr marL="269875" indent="-269875" algn="ctr">
              <a:lnSpc>
                <a:spcPct val="120000"/>
              </a:lnSpc>
              <a:spcBef>
                <a:spcPts val="1200"/>
              </a:spcBef>
              <a:buFont typeface="Wingdings" panose="05000000000000000000" pitchFamily="2" charset="2"/>
              <a:buChar char="Ø"/>
            </a:pPr>
            <a:r>
              <a:rPr lang="it-IT" sz="1400" b="1" cap="all" dirty="0">
                <a:solidFill>
                  <a:srgbClr val="FF0000"/>
                </a:solidFill>
                <a:effectLst>
                  <a:outerShdw blurRad="38100" dist="38100" dir="2700000" algn="tl">
                    <a:srgbClr val="000000">
                      <a:alpha val="43137"/>
                    </a:srgbClr>
                  </a:outerShdw>
                </a:effectLst>
              </a:rPr>
              <a:t>ATTIVI:</a:t>
            </a:r>
            <a:r>
              <a:rPr lang="it-IT" sz="1400" cap="all" dirty="0"/>
              <a:t> COMUNICAZIONE SOCIAL, SISTEMA DI CONTROLLO E REPORTING</a:t>
            </a:r>
            <a:endParaRPr lang="it-IT" sz="1400" b="1" cap="all" dirty="0">
              <a:solidFill>
                <a:srgbClr val="FF0000"/>
              </a:solidFill>
              <a:effectLst>
                <a:outerShdw blurRad="38100" dist="38100" dir="2700000" algn="tl">
                  <a:srgbClr val="000000">
                    <a:alpha val="43137"/>
                  </a:srgbClr>
                </a:outerShdw>
              </a:effectLst>
            </a:endParaRPr>
          </a:p>
          <a:p>
            <a:pPr marL="269875" indent="-269875" algn="ctr">
              <a:lnSpc>
                <a:spcPct val="120000"/>
              </a:lnSpc>
              <a:spcBef>
                <a:spcPts val="1200"/>
              </a:spcBef>
              <a:buFont typeface="Wingdings" panose="05000000000000000000" pitchFamily="2" charset="2"/>
              <a:buChar char="Ø"/>
            </a:pPr>
            <a:r>
              <a:rPr lang="it-IT" sz="1400" b="1" cap="all" dirty="0">
                <a:solidFill>
                  <a:srgbClr val="FF0000"/>
                </a:solidFill>
                <a:effectLst>
                  <a:outerShdw blurRad="38100" dist="38100" dir="2700000" algn="tl">
                    <a:srgbClr val="000000">
                      <a:alpha val="43137"/>
                    </a:srgbClr>
                  </a:outerShdw>
                </a:effectLst>
              </a:rPr>
              <a:t>DA AVVIARE: </a:t>
            </a:r>
            <a:r>
              <a:rPr lang="it-IT" sz="1400" cap="all" dirty="0"/>
              <a:t>RAZIONALIZZAZIONE LISTINO, MODELLO DI CALCOLO PREZZI</a:t>
            </a:r>
            <a:endParaRPr lang="it-IT" sz="1400" b="1" cap="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397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95BC92-F405-4B84-8208-B179E3276F77}"/>
              </a:ext>
            </a:extLst>
          </p:cNvPr>
          <p:cNvSpPr>
            <a:spLocks noGrp="1"/>
          </p:cNvSpPr>
          <p:nvPr>
            <p:ph type="title"/>
          </p:nvPr>
        </p:nvSpPr>
        <p:spPr/>
        <p:txBody>
          <a:bodyPr/>
          <a:lstStyle/>
          <a:p>
            <a:pPr eaLnBrk="1" hangingPunct="1"/>
            <a:r>
              <a:rPr lang="it-IT" dirty="0">
                <a:solidFill>
                  <a:srgbClr val="006600"/>
                </a:solidFill>
              </a:rPr>
              <a:t>Accordi e convenzioni</a:t>
            </a:r>
          </a:p>
        </p:txBody>
      </p:sp>
      <p:sp>
        <p:nvSpPr>
          <p:cNvPr id="10" name="Segnaposto contenuto 1">
            <a:extLst>
              <a:ext uri="{FF2B5EF4-FFF2-40B4-BE49-F238E27FC236}">
                <a16:creationId xmlns:a16="http://schemas.microsoft.com/office/drawing/2014/main" id="{BBE4203A-C2BA-404F-9618-23560C058EF2}"/>
              </a:ext>
            </a:extLst>
          </p:cNvPr>
          <p:cNvSpPr>
            <a:spLocks noGrp="1"/>
          </p:cNvSpPr>
          <p:nvPr>
            <p:ph idx="1"/>
          </p:nvPr>
        </p:nvSpPr>
        <p:spPr>
          <a:xfrm>
            <a:off x="1195379" y="1510854"/>
            <a:ext cx="8229600" cy="4525963"/>
          </a:xfrm>
        </p:spPr>
        <p:txBody>
          <a:bodyPr anchor="ctr"/>
          <a:lstStyle/>
          <a:p>
            <a:pPr marL="269875" indent="-269875" algn="ctr">
              <a:lnSpc>
                <a:spcPct val="180000"/>
              </a:lnSpc>
              <a:spcBef>
                <a:spcPts val="6000"/>
              </a:spcBef>
              <a:buFont typeface="Wingdings" panose="05000000000000000000" pitchFamily="2" charset="2"/>
              <a:buChar char="Ø"/>
            </a:pPr>
            <a:r>
              <a:rPr lang="it-IT" b="1" cap="all" dirty="0">
                <a:solidFill>
                  <a:srgbClr val="FF0000"/>
                </a:solidFill>
                <a:effectLst>
                  <a:outerShdw blurRad="38100" dist="38100" dir="2700000" algn="tl">
                    <a:srgbClr val="000000">
                      <a:alpha val="43137"/>
                    </a:srgbClr>
                  </a:outerShdw>
                </a:effectLst>
              </a:rPr>
              <a:t>È NOSTRA:</a:t>
            </a:r>
            <a:r>
              <a:rPr lang="it-IT" cap="all" dirty="0"/>
              <a:t> energia elettrica da fonti rinnovabili</a:t>
            </a:r>
            <a:endParaRPr lang="it-IT" b="1" cap="all" dirty="0">
              <a:solidFill>
                <a:srgbClr val="FF0000"/>
              </a:solidFill>
              <a:effectLst>
                <a:outerShdw blurRad="38100" dist="38100" dir="2700000" algn="tl">
                  <a:srgbClr val="000000">
                    <a:alpha val="43137"/>
                  </a:srgbClr>
                </a:outerShdw>
              </a:effectLst>
            </a:endParaRPr>
          </a:p>
          <a:p>
            <a:pPr marL="269875" indent="-269875" algn="ctr">
              <a:lnSpc>
                <a:spcPct val="180000"/>
              </a:lnSpc>
              <a:spcBef>
                <a:spcPts val="6000"/>
              </a:spcBef>
              <a:buFont typeface="Wingdings" panose="05000000000000000000" pitchFamily="2" charset="2"/>
              <a:buChar char="Ø"/>
            </a:pPr>
            <a:r>
              <a:rPr lang="it-IT" b="1" cap="all" dirty="0">
                <a:solidFill>
                  <a:srgbClr val="FF0000"/>
                </a:solidFill>
                <a:effectLst>
                  <a:outerShdw blurRad="38100" dist="38100" dir="2700000" algn="tl">
                    <a:srgbClr val="000000">
                      <a:alpha val="43137"/>
                    </a:srgbClr>
                  </a:outerShdw>
                </a:effectLst>
              </a:rPr>
              <a:t>BANCA ETICA: </a:t>
            </a:r>
            <a:r>
              <a:rPr lang="it-IT" cap="all" dirty="0"/>
              <a:t>finanza e servizi bancari etici</a:t>
            </a:r>
          </a:p>
          <a:p>
            <a:pPr marL="269875" indent="-269875" algn="ctr">
              <a:lnSpc>
                <a:spcPct val="180000"/>
              </a:lnSpc>
              <a:spcBef>
                <a:spcPts val="6000"/>
              </a:spcBef>
              <a:buFont typeface="Wingdings" panose="05000000000000000000" pitchFamily="2" charset="2"/>
              <a:buChar char="Ø"/>
            </a:pPr>
            <a:r>
              <a:rPr lang="it-IT" b="1" cap="all" dirty="0">
                <a:solidFill>
                  <a:srgbClr val="FF0000"/>
                </a:solidFill>
                <a:effectLst>
                  <a:outerShdw blurRad="38100" dist="38100" dir="2700000" algn="tl">
                    <a:srgbClr val="000000">
                      <a:alpha val="43137"/>
                    </a:srgbClr>
                  </a:outerShdw>
                </a:effectLst>
              </a:rPr>
              <a:t>CAES:</a:t>
            </a:r>
            <a:r>
              <a:rPr lang="it-IT" cap="all" dirty="0"/>
              <a:t>  ASSICURAZIONE ETICA</a:t>
            </a:r>
          </a:p>
          <a:p>
            <a:pPr marL="269875" indent="-269875" algn="ctr">
              <a:lnSpc>
                <a:spcPct val="180000"/>
              </a:lnSpc>
              <a:spcBef>
                <a:spcPts val="6000"/>
              </a:spcBef>
              <a:buFont typeface="Wingdings" panose="05000000000000000000" pitchFamily="2" charset="2"/>
              <a:buChar char="Ø"/>
            </a:pPr>
            <a:r>
              <a:rPr lang="it-IT" b="1" cap="all" dirty="0">
                <a:solidFill>
                  <a:srgbClr val="FF0000"/>
                </a:solidFill>
                <a:effectLst>
                  <a:outerShdw blurRad="38100" dist="38100" dir="2700000" algn="tl">
                    <a:srgbClr val="000000">
                      <a:alpha val="43137"/>
                    </a:srgbClr>
                  </a:outerShdw>
                </a:effectLst>
              </a:rPr>
              <a:t>PPDO: </a:t>
            </a:r>
            <a:r>
              <a:rPr lang="it-IT" cap="all" dirty="0"/>
              <a:t>DISTRIBUZIONE RETAIL PROVINCIA VARESE</a:t>
            </a:r>
            <a:endParaRPr lang="it-IT" b="1" cap="all" dirty="0">
              <a:solidFill>
                <a:srgbClr val="FF0000"/>
              </a:solidFill>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id="{76455182-F253-424B-A328-4BD13B651D9C}"/>
              </a:ext>
            </a:extLst>
          </p:cNvPr>
          <p:cNvPicPr>
            <a:picLocks noChangeAspect="1"/>
          </p:cNvPicPr>
          <p:nvPr/>
        </p:nvPicPr>
        <p:blipFill>
          <a:blip r:embed="rId2"/>
          <a:stretch>
            <a:fillRect/>
          </a:stretch>
        </p:blipFill>
        <p:spPr>
          <a:xfrm>
            <a:off x="9565750" y="1637463"/>
            <a:ext cx="1857375"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a:extLst>
              <a:ext uri="{FF2B5EF4-FFF2-40B4-BE49-F238E27FC236}">
                <a16:creationId xmlns:a16="http://schemas.microsoft.com/office/drawing/2014/main" id="{A004C36A-F307-4C7C-AF00-61DDE3EF5749}"/>
              </a:ext>
            </a:extLst>
          </p:cNvPr>
          <p:cNvPicPr>
            <a:picLocks noChangeAspect="1"/>
          </p:cNvPicPr>
          <p:nvPr/>
        </p:nvPicPr>
        <p:blipFill rotWithShape="1">
          <a:blip r:embed="rId3"/>
          <a:srcRect l="4191" t="37248" r="4571" b="36868"/>
          <a:stretch/>
        </p:blipFill>
        <p:spPr>
          <a:xfrm>
            <a:off x="9120772" y="2996418"/>
            <a:ext cx="2747330" cy="583809"/>
          </a:xfrm>
          <a:prstGeom prst="rect">
            <a:avLst/>
          </a:prstGeom>
          <a:ln>
            <a:noFill/>
          </a:ln>
          <a:effectLst>
            <a:outerShdw blurRad="190500" algn="tl" rotWithShape="0">
              <a:srgbClr val="000000">
                <a:alpha val="70000"/>
              </a:srgbClr>
            </a:outerShdw>
          </a:effectLst>
        </p:spPr>
      </p:pic>
      <p:pic>
        <p:nvPicPr>
          <p:cNvPr id="1027" name="Picture 3" descr="Consorzio Assicurativo Etico Solidale">
            <a:extLst>
              <a:ext uri="{FF2B5EF4-FFF2-40B4-BE49-F238E27FC236}">
                <a16:creationId xmlns:a16="http://schemas.microsoft.com/office/drawing/2014/main" id="{8526346F-4E27-4FAB-BA1C-0B83C0896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3453" y="3925153"/>
            <a:ext cx="1941969" cy="105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logo">
            <a:extLst>
              <a:ext uri="{FF2B5EF4-FFF2-40B4-BE49-F238E27FC236}">
                <a16:creationId xmlns:a16="http://schemas.microsoft.com/office/drawing/2014/main" id="{D12AD1ED-702B-4571-90D9-E1DC24829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8497" y="5267976"/>
            <a:ext cx="1531881" cy="105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1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4271BDF-986E-4FE4-9FCE-3466C8BF7E3F}"/>
              </a:ext>
            </a:extLst>
          </p:cNvPr>
          <p:cNvSpPr>
            <a:spLocks noGrp="1"/>
          </p:cNvSpPr>
          <p:nvPr>
            <p:ph type="title"/>
          </p:nvPr>
        </p:nvSpPr>
        <p:spPr/>
        <p:txBody>
          <a:bodyPr/>
          <a:lstStyle/>
          <a:p>
            <a:pPr eaLnBrk="1" hangingPunct="1"/>
            <a:r>
              <a:rPr lang="it-IT" altLang="en-US" dirty="0">
                <a:solidFill>
                  <a:srgbClr val="006600"/>
                </a:solidFill>
              </a:rPr>
              <a:t>…. sempre nel 2020 </a:t>
            </a:r>
            <a:endParaRPr lang="en-US" altLang="en-US" dirty="0">
              <a:solidFill>
                <a:srgbClr val="006600"/>
              </a:solidFill>
            </a:endParaRPr>
          </a:p>
        </p:txBody>
      </p:sp>
      <p:sp>
        <p:nvSpPr>
          <p:cNvPr id="8" name="Segnaposto contenuto 7">
            <a:extLst>
              <a:ext uri="{FF2B5EF4-FFF2-40B4-BE49-F238E27FC236}">
                <a16:creationId xmlns:a16="http://schemas.microsoft.com/office/drawing/2014/main" id="{91E00B3F-2908-4E2D-AD3B-B0C193F35797}"/>
              </a:ext>
            </a:extLst>
          </p:cNvPr>
          <p:cNvSpPr>
            <a:spLocks noGrp="1"/>
          </p:cNvSpPr>
          <p:nvPr>
            <p:ph idx="1"/>
          </p:nvPr>
        </p:nvSpPr>
        <p:spPr>
          <a:xfrm>
            <a:off x="2250831" y="1593486"/>
            <a:ext cx="8243667" cy="4447309"/>
          </a:xfrm>
        </p:spPr>
        <p:txBody>
          <a:bodyPr anchor="ctr" anchorCtr="0">
            <a:normAutofit/>
          </a:bodyPr>
          <a:lstStyle/>
          <a:p>
            <a:pPr algn="ctr">
              <a:lnSpc>
                <a:spcPct val="150000"/>
              </a:lnSpc>
              <a:buFont typeface="Wingdings" panose="05000000000000000000" pitchFamily="2" charset="2"/>
              <a:buChar char="Ø"/>
            </a:pPr>
            <a:r>
              <a:rPr lang="it-IT" sz="1600" dirty="0"/>
              <a:t>SONO STATI </a:t>
            </a:r>
            <a:r>
              <a:rPr lang="it-IT" sz="1600" b="1" dirty="0">
                <a:solidFill>
                  <a:srgbClr val="FF0000"/>
                </a:solidFill>
                <a:effectLst>
                  <a:outerShdw blurRad="38100" dist="38100" dir="2700000" algn="tl">
                    <a:srgbClr val="000000">
                      <a:alpha val="43137"/>
                    </a:srgbClr>
                  </a:outerShdw>
                </a:effectLst>
              </a:rPr>
              <a:t>INCONTRATI</a:t>
            </a:r>
            <a:r>
              <a:rPr lang="it-IT" sz="1600" dirty="0"/>
              <a:t> MOLTI </a:t>
            </a:r>
            <a:r>
              <a:rPr lang="it-IT" sz="1600" b="1" dirty="0">
                <a:solidFill>
                  <a:srgbClr val="FF0000"/>
                </a:solidFill>
                <a:effectLst>
                  <a:outerShdw blurRad="38100" dist="38100" dir="2700000" algn="tl">
                    <a:srgbClr val="000000">
                      <a:alpha val="43137"/>
                    </a:srgbClr>
                  </a:outerShdw>
                </a:effectLst>
              </a:rPr>
              <a:t>GAS</a:t>
            </a:r>
            <a:r>
              <a:rPr lang="it-IT" sz="1600" dirty="0"/>
              <a:t> ED I LORO </a:t>
            </a:r>
            <a:r>
              <a:rPr lang="it-IT" sz="1600" b="1" dirty="0">
                <a:solidFill>
                  <a:srgbClr val="FF0000"/>
                </a:solidFill>
                <a:effectLst>
                  <a:outerShdw blurRad="38100" dist="38100" dir="2700000" algn="tl">
                    <a:srgbClr val="000000">
                      <a:alpha val="43137"/>
                    </a:srgbClr>
                  </a:outerShdw>
                </a:effectLst>
              </a:rPr>
              <a:t>GASISTI</a:t>
            </a:r>
          </a:p>
          <a:p>
            <a:pPr algn="ctr">
              <a:lnSpc>
                <a:spcPct val="150000"/>
              </a:lnSpc>
              <a:buFont typeface="Wingdings" panose="05000000000000000000" pitchFamily="2" charset="2"/>
              <a:buChar char="Ø"/>
            </a:pPr>
            <a:r>
              <a:rPr lang="it-IT" sz="1600" dirty="0"/>
              <a:t>ABBIAMO OTTENUTO IL </a:t>
            </a:r>
            <a:r>
              <a:rPr lang="it-IT" sz="1600" b="1" dirty="0">
                <a:solidFill>
                  <a:srgbClr val="FF0000"/>
                </a:solidFill>
                <a:effectLst>
                  <a:outerShdw blurRad="38100" dist="38100" dir="2700000" algn="tl">
                    <a:srgbClr val="000000">
                      <a:alpha val="43137"/>
                    </a:srgbClr>
                  </a:outerShdw>
                </a:effectLst>
              </a:rPr>
              <a:t>FINANZIAMENTO</a:t>
            </a:r>
            <a:r>
              <a:rPr lang="it-IT" sz="1600" dirty="0"/>
              <a:t> DA </a:t>
            </a:r>
            <a:r>
              <a:rPr lang="it-IT" sz="1600" b="1" dirty="0">
                <a:solidFill>
                  <a:srgbClr val="FF0000"/>
                </a:solidFill>
                <a:effectLst>
                  <a:outerShdw blurRad="38100" dist="38100" dir="2700000" algn="tl">
                    <a:srgbClr val="000000">
                      <a:alpha val="43137"/>
                    </a:srgbClr>
                  </a:outerShdw>
                </a:effectLst>
              </a:rPr>
              <a:t>BANCA ETICA</a:t>
            </a:r>
            <a:r>
              <a:rPr lang="it-IT" sz="1600" dirty="0"/>
              <a:t> </a:t>
            </a:r>
          </a:p>
          <a:p>
            <a:pPr algn="ctr">
              <a:lnSpc>
                <a:spcPct val="150000"/>
              </a:lnSpc>
              <a:buFont typeface="Wingdings" panose="05000000000000000000" pitchFamily="2" charset="2"/>
              <a:buChar char="Ø"/>
            </a:pPr>
            <a:r>
              <a:rPr lang="it-IT" sz="1600" dirty="0"/>
              <a:t>ABBIAMO AVVIATO </a:t>
            </a:r>
            <a:r>
              <a:rPr lang="it-IT" sz="1600" b="1" dirty="0">
                <a:solidFill>
                  <a:srgbClr val="FF0000"/>
                </a:solidFill>
                <a:effectLst>
                  <a:outerShdw blurRad="38100" dist="38100" dir="2700000" algn="tl">
                    <a:srgbClr val="000000">
                      <a:alpha val="43137"/>
                    </a:srgbClr>
                  </a:outerShdw>
                </a:effectLst>
              </a:rPr>
              <a:t>RAPPORTI</a:t>
            </a:r>
            <a:r>
              <a:rPr lang="it-IT" sz="1600" dirty="0"/>
              <a:t> E COLLABORAZIONI </a:t>
            </a:r>
            <a:r>
              <a:rPr lang="it-IT" sz="1600" b="1" dirty="0">
                <a:solidFill>
                  <a:srgbClr val="FF0000"/>
                </a:solidFill>
                <a:effectLst>
                  <a:outerShdw blurRad="38100" dist="38100" dir="2700000" algn="tl">
                    <a:srgbClr val="000000">
                      <a:alpha val="43137"/>
                    </a:srgbClr>
                  </a:outerShdw>
                </a:effectLst>
              </a:rPr>
              <a:t>CON I MEDIA</a:t>
            </a:r>
          </a:p>
          <a:p>
            <a:pPr marL="0" indent="0">
              <a:lnSpc>
                <a:spcPct val="150000"/>
              </a:lnSpc>
              <a:buNone/>
            </a:pPr>
            <a:r>
              <a:rPr lang="it-IT" sz="1600" dirty="0"/>
              <a:t>HANNO PARLATO DI NOI</a:t>
            </a:r>
          </a:p>
          <a:p>
            <a:pPr lvl="1" algn="ctr">
              <a:lnSpc>
                <a:spcPct val="150000"/>
              </a:lnSpc>
              <a:spcBef>
                <a:spcPts val="0"/>
              </a:spcBef>
              <a:buFont typeface="Wingdings" panose="05000000000000000000" pitchFamily="2" charset="2"/>
              <a:buChar char="v"/>
            </a:pPr>
            <a:r>
              <a:rPr lang="it-IT" dirty="0"/>
              <a:t>2 volte a </a:t>
            </a:r>
            <a:r>
              <a:rPr lang="it-IT" sz="1400" b="1" dirty="0">
                <a:solidFill>
                  <a:srgbClr val="FF0000"/>
                </a:solidFill>
                <a:effectLst>
                  <a:outerShdw blurRad="38100" dist="38100" dir="2700000" algn="tl">
                    <a:srgbClr val="000000">
                      <a:alpha val="43137"/>
                    </a:srgbClr>
                  </a:outerShdw>
                </a:effectLst>
              </a:rPr>
              <a:t>RADIO IL SOLE 24 ORE</a:t>
            </a:r>
          </a:p>
          <a:p>
            <a:pPr lvl="1" algn="ctr">
              <a:lnSpc>
                <a:spcPct val="150000"/>
              </a:lnSpc>
              <a:spcBef>
                <a:spcPts val="0"/>
              </a:spcBef>
              <a:buFont typeface="Wingdings" panose="05000000000000000000" pitchFamily="2" charset="2"/>
              <a:buChar char="v"/>
            </a:pPr>
            <a:r>
              <a:rPr lang="it-IT" sz="1400" dirty="0">
                <a:solidFill>
                  <a:srgbClr val="FF0000"/>
                </a:solidFill>
              </a:rPr>
              <a:t> </a:t>
            </a:r>
            <a:r>
              <a:rPr lang="it-IT" sz="1400" b="1" dirty="0">
                <a:solidFill>
                  <a:srgbClr val="FF0000"/>
                </a:solidFill>
                <a:effectLst>
                  <a:outerShdw blurRad="38100" dist="38100" dir="2700000" algn="tl">
                    <a:srgbClr val="000000">
                      <a:alpha val="43137"/>
                    </a:srgbClr>
                  </a:outerShdw>
                </a:effectLst>
              </a:rPr>
              <a:t>4 TESI DI LAUREA </a:t>
            </a:r>
            <a:r>
              <a:rPr lang="it-IT" sz="1400" dirty="0">
                <a:solidFill>
                  <a:schemeClr val="tx1"/>
                </a:solidFill>
              </a:rPr>
              <a:t>(di cui una a Cambridge) ed un </a:t>
            </a:r>
            <a:r>
              <a:rPr lang="it-IT" sz="1400" b="1" cap="all" dirty="0">
                <a:solidFill>
                  <a:srgbClr val="FF0000"/>
                </a:solidFill>
                <a:effectLst>
                  <a:outerShdw blurRad="38100" dist="38100" dir="2700000" algn="tl">
                    <a:srgbClr val="000000">
                      <a:alpha val="43137"/>
                    </a:srgbClr>
                  </a:outerShdw>
                </a:effectLst>
              </a:rPr>
              <a:t>libro</a:t>
            </a:r>
          </a:p>
          <a:p>
            <a:pPr lvl="1" algn="ctr">
              <a:lnSpc>
                <a:spcPct val="150000"/>
              </a:lnSpc>
              <a:spcBef>
                <a:spcPts val="0"/>
              </a:spcBef>
              <a:buFont typeface="Wingdings" panose="05000000000000000000" pitchFamily="2" charset="2"/>
              <a:buChar char="v"/>
            </a:pPr>
            <a:r>
              <a:rPr lang="it-IT" sz="1400" b="1" cap="all" dirty="0" err="1">
                <a:solidFill>
                  <a:srgbClr val="FF0000"/>
                </a:solidFill>
                <a:effectLst>
                  <a:outerShdw blurRad="38100" dist="38100" dir="2700000" algn="tl">
                    <a:srgbClr val="000000">
                      <a:alpha val="43137"/>
                    </a:srgbClr>
                  </a:outerShdw>
                </a:effectLst>
              </a:rPr>
              <a:t>altraeconomia</a:t>
            </a:r>
            <a:endParaRPr lang="it-IT" sz="1400" b="1" cap="all" dirty="0">
              <a:solidFill>
                <a:srgbClr val="FF0000"/>
              </a:solidFill>
              <a:effectLst>
                <a:outerShdw blurRad="38100" dist="38100" dir="2700000" algn="tl">
                  <a:srgbClr val="000000">
                    <a:alpha val="43137"/>
                  </a:srgbClr>
                </a:outerShdw>
              </a:effectLst>
            </a:endParaRPr>
          </a:p>
          <a:p>
            <a:pPr lvl="1" algn="ctr">
              <a:lnSpc>
                <a:spcPct val="150000"/>
              </a:lnSpc>
              <a:spcBef>
                <a:spcPts val="0"/>
              </a:spcBef>
              <a:buFont typeface="Wingdings" panose="05000000000000000000" pitchFamily="2" charset="2"/>
              <a:buChar char="v"/>
            </a:pPr>
            <a:r>
              <a:rPr lang="it-IT" sz="1400" dirty="0">
                <a:solidFill>
                  <a:srgbClr val="FF0000"/>
                </a:solidFill>
              </a:rPr>
              <a:t> </a:t>
            </a:r>
            <a:r>
              <a:rPr lang="it-IT" sz="1400" b="1" dirty="0">
                <a:solidFill>
                  <a:srgbClr val="FF0000"/>
                </a:solidFill>
                <a:effectLst>
                  <a:outerShdw blurRad="38100" dist="38100" dir="2700000" algn="tl">
                    <a:srgbClr val="000000">
                      <a:alpha val="43137"/>
                    </a:srgbClr>
                  </a:outerShdw>
                </a:effectLst>
              </a:rPr>
              <a:t>ILSARONNO</a:t>
            </a:r>
            <a:r>
              <a:rPr lang="it-IT" sz="1400" dirty="0">
                <a:solidFill>
                  <a:schemeClr val="tx1"/>
                </a:solidFill>
              </a:rPr>
              <a:t> online</a:t>
            </a:r>
            <a:endParaRPr lang="it-IT" sz="1400" b="1" dirty="0">
              <a:solidFill>
                <a:srgbClr val="FF0000"/>
              </a:solidFill>
              <a:effectLst>
                <a:outerShdw blurRad="38100" dist="38100" dir="2700000" algn="tl">
                  <a:srgbClr val="000000">
                    <a:alpha val="43137"/>
                  </a:srgbClr>
                </a:outerShdw>
              </a:effectLst>
            </a:endParaRPr>
          </a:p>
          <a:p>
            <a:pPr marL="0" indent="0" algn="ctr">
              <a:lnSpc>
                <a:spcPct val="150000"/>
              </a:lnSpc>
              <a:spcBef>
                <a:spcPts val="1800"/>
              </a:spcBef>
              <a:buNone/>
            </a:pPr>
            <a:r>
              <a:rPr lang="it-IT" sz="1600" cap="all" dirty="0"/>
              <a:t>E poi avremmo voluto fare di più, MOLTO DI Più, </a:t>
            </a:r>
          </a:p>
          <a:p>
            <a:pPr marL="0" indent="0" algn="ctr">
              <a:spcBef>
                <a:spcPts val="0"/>
              </a:spcBef>
              <a:buNone/>
            </a:pPr>
            <a:r>
              <a:rPr lang="it-IT" sz="1600" cap="all" dirty="0"/>
              <a:t>ma il </a:t>
            </a:r>
            <a:r>
              <a:rPr lang="it-IT" sz="1600" b="1" u="sng" cap="all" dirty="0">
                <a:effectLst>
                  <a:outerShdw blurRad="38100" dist="38100" dir="2700000" algn="tl">
                    <a:srgbClr val="000000">
                      <a:alpha val="43137"/>
                    </a:srgbClr>
                  </a:outerShdw>
                </a:effectLst>
              </a:rPr>
              <a:t>COVID</a:t>
            </a:r>
            <a:r>
              <a:rPr lang="it-IT" sz="1600" cap="all" dirty="0"/>
              <a:t> ci ha reso le cose difficili</a:t>
            </a:r>
          </a:p>
          <a:p>
            <a:pPr algn="ctr">
              <a:lnSpc>
                <a:spcPct val="150000"/>
              </a:lnSpc>
              <a:buFont typeface="Wingdings" panose="05000000000000000000" pitchFamily="2" charset="2"/>
              <a:buChar char="Ø"/>
            </a:pPr>
            <a:endParaRPr lang="it-IT"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89A0BE-D580-4BE3-9665-571F3E37AEFA}"/>
              </a:ext>
            </a:extLst>
          </p:cNvPr>
          <p:cNvSpPr>
            <a:spLocks noGrp="1"/>
          </p:cNvSpPr>
          <p:nvPr>
            <p:ph type="title"/>
          </p:nvPr>
        </p:nvSpPr>
        <p:spPr>
          <a:xfrm>
            <a:off x="2209800" y="3429001"/>
            <a:ext cx="7772400" cy="1362075"/>
          </a:xfrm>
        </p:spPr>
        <p:txBody>
          <a:bodyPr/>
          <a:lstStyle/>
          <a:p>
            <a:pPr algn="ctr"/>
            <a:r>
              <a:rPr lang="it-IT" dirty="0"/>
              <a:t>I NUMERI</a:t>
            </a:r>
          </a:p>
        </p:txBody>
      </p:sp>
      <p:sp>
        <p:nvSpPr>
          <p:cNvPr id="3" name="Segnaposto testo 2">
            <a:extLst>
              <a:ext uri="{FF2B5EF4-FFF2-40B4-BE49-F238E27FC236}">
                <a16:creationId xmlns:a16="http://schemas.microsoft.com/office/drawing/2014/main" id="{D8C51936-6761-4E6B-959E-67768A234EC1}"/>
              </a:ext>
            </a:extLst>
          </p:cNvPr>
          <p:cNvSpPr>
            <a:spLocks noGrp="1"/>
          </p:cNvSpPr>
          <p:nvPr>
            <p:ph type="body" idx="1"/>
          </p:nvPr>
        </p:nvSpPr>
        <p:spPr>
          <a:xfrm>
            <a:off x="2209800" y="1928814"/>
            <a:ext cx="7772400" cy="1500187"/>
          </a:xfrm>
        </p:spPr>
        <p:txBody>
          <a:bodyPr/>
          <a:lstStyle/>
          <a:p>
            <a:pPr algn="ctr"/>
            <a:r>
              <a:rPr lang="it-IT" sz="8000" b="1" dirty="0">
                <a:solidFill>
                  <a:srgbClr val="FF0000"/>
                </a:solidFill>
              </a:rPr>
              <a:t>2020</a:t>
            </a:r>
          </a:p>
        </p:txBody>
      </p:sp>
    </p:spTree>
    <p:extLst>
      <p:ext uri="{BB962C8B-B14F-4D97-AF65-F5344CB8AC3E}">
        <p14:creationId xmlns:p14="http://schemas.microsoft.com/office/powerpoint/2010/main" val="366741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21BE24E-9057-41F3-B65F-C0F276E7D8EA}"/>
              </a:ext>
            </a:extLst>
          </p:cNvPr>
          <p:cNvPicPr>
            <a:picLocks noChangeAspect="1"/>
          </p:cNvPicPr>
          <p:nvPr/>
        </p:nvPicPr>
        <p:blipFill>
          <a:blip r:embed="rId2"/>
          <a:stretch>
            <a:fillRect/>
          </a:stretch>
        </p:blipFill>
        <p:spPr>
          <a:xfrm>
            <a:off x="1863221" y="3003662"/>
            <a:ext cx="5276807" cy="3443982"/>
          </a:xfrm>
          <a:prstGeom prst="rect">
            <a:avLst/>
          </a:prstGeom>
          <a:ln>
            <a:noFill/>
          </a:ln>
          <a:effectLst>
            <a:outerShdw blurRad="292100" dist="139700" dir="2700000" algn="tl" rotWithShape="0">
              <a:srgbClr val="333333">
                <a:alpha val="65000"/>
              </a:srgbClr>
            </a:outerShdw>
          </a:effectLst>
        </p:spPr>
      </p:pic>
      <p:sp>
        <p:nvSpPr>
          <p:cNvPr id="2" name="Titolo 1">
            <a:extLst>
              <a:ext uri="{FF2B5EF4-FFF2-40B4-BE49-F238E27FC236}">
                <a16:creationId xmlns:a16="http://schemas.microsoft.com/office/drawing/2014/main" id="{A5E45E0A-B843-4D19-A816-ECB5E769DAB9}"/>
              </a:ext>
            </a:extLst>
          </p:cNvPr>
          <p:cNvSpPr>
            <a:spLocks noGrp="1"/>
          </p:cNvSpPr>
          <p:nvPr>
            <p:ph type="title"/>
          </p:nvPr>
        </p:nvSpPr>
        <p:spPr/>
        <p:txBody>
          <a:bodyPr/>
          <a:lstStyle/>
          <a:p>
            <a:r>
              <a:rPr lang="it-IT" dirty="0"/>
              <a:t>Il fatturato</a:t>
            </a:r>
          </a:p>
        </p:txBody>
      </p:sp>
      <p:sp>
        <p:nvSpPr>
          <p:cNvPr id="3" name="Segnaposto contenuto 2">
            <a:extLst>
              <a:ext uri="{FF2B5EF4-FFF2-40B4-BE49-F238E27FC236}">
                <a16:creationId xmlns:a16="http://schemas.microsoft.com/office/drawing/2014/main" id="{9286E891-5922-4ADB-8F16-3179A558ADA7}"/>
              </a:ext>
            </a:extLst>
          </p:cNvPr>
          <p:cNvSpPr>
            <a:spLocks noGrp="1"/>
          </p:cNvSpPr>
          <p:nvPr>
            <p:ph idx="1"/>
          </p:nvPr>
        </p:nvSpPr>
        <p:spPr>
          <a:xfrm>
            <a:off x="7542353" y="3243102"/>
            <a:ext cx="4005293" cy="2983979"/>
          </a:xfrm>
        </p:spPr>
        <p:txBody>
          <a:bodyPr anchor="ctr"/>
          <a:lstStyle/>
          <a:p>
            <a:pPr marL="0" indent="0" algn="just">
              <a:lnSpc>
                <a:spcPct val="90000"/>
              </a:lnSpc>
              <a:spcBef>
                <a:spcPts val="1200"/>
              </a:spcBef>
              <a:buNone/>
              <a:tabLst>
                <a:tab pos="633413" algn="l"/>
              </a:tabLst>
            </a:pPr>
            <a:r>
              <a:rPr lang="it-IT" sz="2000" dirty="0"/>
              <a:t>Il fatturato già in crescita decisa ad inizio anno (a febbraio ha superato il massimo nei 10 anni di attività) si è ulteriormente impennato anche a seguito dell’effetto determinato dall’epidemia raggiungendo la cifra record di 1.903.000 euro</a:t>
            </a:r>
          </a:p>
          <a:p>
            <a:pPr marL="0" indent="0" algn="ctr">
              <a:spcBef>
                <a:spcPts val="1200"/>
              </a:spcBef>
              <a:buNone/>
              <a:tabLst>
                <a:tab pos="633413" algn="l"/>
              </a:tabLst>
            </a:pPr>
            <a:r>
              <a:rPr lang="it-IT" sz="1400" dirty="0"/>
              <a:t>(I valori indicati in tabella sono il delta percentuale dei fatturati mensili cumulati)</a:t>
            </a:r>
          </a:p>
        </p:txBody>
      </p:sp>
      <p:pic>
        <p:nvPicPr>
          <p:cNvPr id="5" name="Immagine 4">
            <a:extLst>
              <a:ext uri="{FF2B5EF4-FFF2-40B4-BE49-F238E27FC236}">
                <a16:creationId xmlns:a16="http://schemas.microsoft.com/office/drawing/2014/main" id="{BFEAB593-C92C-4CB8-A25F-2D559A37F178}"/>
              </a:ext>
            </a:extLst>
          </p:cNvPr>
          <p:cNvPicPr>
            <a:picLocks noChangeAspect="1"/>
          </p:cNvPicPr>
          <p:nvPr/>
        </p:nvPicPr>
        <p:blipFill>
          <a:blip r:embed="rId3"/>
          <a:stretch>
            <a:fillRect/>
          </a:stretch>
        </p:blipFill>
        <p:spPr>
          <a:xfrm>
            <a:off x="1514006" y="1229248"/>
            <a:ext cx="10283253" cy="1334070"/>
          </a:xfrm>
          <a:prstGeom prst="rect">
            <a:avLst/>
          </a:prstGeom>
          <a:solidFill>
            <a:schemeClr val="bg1"/>
          </a:solidFill>
          <a:ln w="190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244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68423B8-B7D2-41C6-84E8-006D0465C52A}"/>
              </a:ext>
            </a:extLst>
          </p:cNvPr>
          <p:cNvSpPr>
            <a:spLocks noGrp="1"/>
          </p:cNvSpPr>
          <p:nvPr>
            <p:ph type="title"/>
          </p:nvPr>
        </p:nvSpPr>
        <p:spPr/>
        <p:txBody>
          <a:bodyPr/>
          <a:lstStyle/>
          <a:p>
            <a:pPr eaLnBrk="1" hangingPunct="1"/>
            <a:r>
              <a:rPr lang="it-IT" altLang="en-US" dirty="0">
                <a:solidFill>
                  <a:srgbClr val="006600"/>
                </a:solidFill>
              </a:rPr>
              <a:t>Frutta e verdura (quantità)</a:t>
            </a:r>
            <a:endParaRPr lang="en-US" altLang="en-US" dirty="0">
              <a:solidFill>
                <a:srgbClr val="006600"/>
              </a:solidFill>
            </a:endParaRPr>
          </a:p>
        </p:txBody>
      </p:sp>
      <p:sp>
        <p:nvSpPr>
          <p:cNvPr id="8195" name="Content Placeholder 2">
            <a:extLst>
              <a:ext uri="{FF2B5EF4-FFF2-40B4-BE49-F238E27FC236}">
                <a16:creationId xmlns:a16="http://schemas.microsoft.com/office/drawing/2014/main" id="{111FFB05-C6D0-473A-81F4-C9BBE10305F7}"/>
              </a:ext>
            </a:extLst>
          </p:cNvPr>
          <p:cNvSpPr>
            <a:spLocks noGrp="1"/>
          </p:cNvSpPr>
          <p:nvPr>
            <p:ph idx="1"/>
          </p:nvPr>
        </p:nvSpPr>
        <p:spPr>
          <a:xfrm>
            <a:off x="1777678" y="1071812"/>
            <a:ext cx="9263352" cy="1206558"/>
          </a:xfrm>
        </p:spPr>
        <p:txBody>
          <a:bodyPr anchor="ctr">
            <a:normAutofit/>
          </a:bodyPr>
          <a:lstStyle/>
          <a:p>
            <a:pPr marL="0" indent="0" algn="ctr">
              <a:lnSpc>
                <a:spcPct val="90000"/>
              </a:lnSpc>
              <a:spcBef>
                <a:spcPts val="600"/>
              </a:spcBef>
              <a:buNone/>
            </a:pPr>
            <a:r>
              <a:rPr lang="it-IT" altLang="en-US" dirty="0"/>
              <a:t>Anche la frutta e la verdura hanno proseguito il trend di crescita mostrando un deciso allargamento della base dei gasisti, dato ulteriormente positivo in quanto non legato all’aggiunta di nuovi Gas, ma (seppur non in tutti i casi)alla loro crescita organica </a:t>
            </a:r>
          </a:p>
          <a:p>
            <a:pPr marL="0" indent="0" algn="ctr">
              <a:lnSpc>
                <a:spcPct val="90000"/>
              </a:lnSpc>
              <a:spcBef>
                <a:spcPts val="600"/>
              </a:spcBef>
              <a:buNone/>
            </a:pPr>
            <a:r>
              <a:rPr lang="it-IT" altLang="en-US" dirty="0"/>
              <a:t>Anche la frutta e la verdura hanno superato il massimo storico giungendo a 560 tonnellate</a:t>
            </a:r>
            <a:endParaRPr lang="en-US" altLang="en-US" dirty="0"/>
          </a:p>
        </p:txBody>
      </p:sp>
      <p:pic>
        <p:nvPicPr>
          <p:cNvPr id="2" name="Immagine 1">
            <a:extLst>
              <a:ext uri="{FF2B5EF4-FFF2-40B4-BE49-F238E27FC236}">
                <a16:creationId xmlns:a16="http://schemas.microsoft.com/office/drawing/2014/main" id="{5BA09BDD-4DF6-48CA-963F-99F7B52EE540}"/>
              </a:ext>
            </a:extLst>
          </p:cNvPr>
          <p:cNvPicPr>
            <a:picLocks noChangeAspect="1"/>
          </p:cNvPicPr>
          <p:nvPr/>
        </p:nvPicPr>
        <p:blipFill>
          <a:blip r:embed="rId2"/>
          <a:stretch>
            <a:fillRect/>
          </a:stretch>
        </p:blipFill>
        <p:spPr>
          <a:xfrm>
            <a:off x="3093177" y="2581267"/>
            <a:ext cx="6005643" cy="39196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713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1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1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11FFB05-C6D0-473A-81F4-C9BBE10305F7}"/>
              </a:ext>
            </a:extLst>
          </p:cNvPr>
          <p:cNvSpPr>
            <a:spLocks noGrp="1"/>
          </p:cNvSpPr>
          <p:nvPr>
            <p:ph idx="1"/>
          </p:nvPr>
        </p:nvSpPr>
        <p:spPr>
          <a:xfrm>
            <a:off x="2218529" y="1869287"/>
            <a:ext cx="3127195" cy="3777622"/>
          </a:xfrm>
        </p:spPr>
        <p:txBody>
          <a:bodyPr anchor="ctr">
            <a:normAutofit/>
          </a:bodyPr>
          <a:lstStyle/>
          <a:p>
            <a:pPr marL="0" indent="0" algn="just">
              <a:lnSpc>
                <a:spcPct val="110000"/>
              </a:lnSpc>
              <a:spcBef>
                <a:spcPts val="0"/>
              </a:spcBef>
              <a:buNone/>
            </a:pPr>
            <a:r>
              <a:rPr lang="it-IT" altLang="en-US" sz="2000" dirty="0">
                <a:solidFill>
                  <a:srgbClr val="000000"/>
                </a:solidFill>
              </a:rPr>
              <a:t>Il lockdown causato dalla pandemia ha determinato un significativo incremento dei mesi di aprile, maggio e parzialmente di giugno.</a:t>
            </a:r>
          </a:p>
          <a:p>
            <a:pPr marL="0" indent="0" algn="just">
              <a:lnSpc>
                <a:spcPct val="110000"/>
              </a:lnSpc>
              <a:spcBef>
                <a:spcPts val="0"/>
              </a:spcBef>
              <a:buNone/>
            </a:pPr>
            <a:r>
              <a:rPr lang="it-IT" altLang="en-US" sz="2000" dirty="0">
                <a:solidFill>
                  <a:srgbClr val="000000"/>
                </a:solidFill>
              </a:rPr>
              <a:t>Tale incremento, anche </a:t>
            </a:r>
            <a:r>
              <a:rPr lang="it-IT" altLang="en-US" sz="2000" dirty="0" err="1">
                <a:solidFill>
                  <a:srgbClr val="000000"/>
                </a:solidFill>
              </a:rPr>
              <a:t>ac</a:t>
            </a:r>
            <a:r>
              <a:rPr lang="it-IT" altLang="en-US" sz="2000" dirty="0">
                <a:solidFill>
                  <a:srgbClr val="000000"/>
                </a:solidFill>
              </a:rPr>
              <a:t>-cresciuto dalla vendita di mascherine e disinfettanti,  può essere stimato in circa 170-200 mila euro</a:t>
            </a:r>
            <a:endParaRPr lang="en-US" altLang="en-US" sz="2000" dirty="0">
              <a:solidFill>
                <a:srgbClr val="000000"/>
              </a:solidFill>
            </a:endParaRPr>
          </a:p>
        </p:txBody>
      </p:sp>
      <p:pic>
        <p:nvPicPr>
          <p:cNvPr id="3" name="Immagine 2">
            <a:extLst>
              <a:ext uri="{FF2B5EF4-FFF2-40B4-BE49-F238E27FC236}">
                <a16:creationId xmlns:a16="http://schemas.microsoft.com/office/drawing/2014/main" id="{6F8E939A-D691-4075-B1F1-29C7E5E2A3DB}"/>
              </a:ext>
            </a:extLst>
          </p:cNvPr>
          <p:cNvPicPr>
            <a:picLocks noChangeAspect="1"/>
          </p:cNvPicPr>
          <p:nvPr/>
        </p:nvPicPr>
        <p:blipFill>
          <a:blip r:embed="rId2"/>
          <a:stretch>
            <a:fillRect/>
          </a:stretch>
        </p:blipFill>
        <p:spPr>
          <a:xfrm>
            <a:off x="5655916" y="1762510"/>
            <a:ext cx="6163979" cy="3991176"/>
          </a:xfrm>
          <a:prstGeom prst="rect">
            <a:avLst/>
          </a:prstGeom>
          <a:ln>
            <a:noFill/>
          </a:ln>
          <a:effectLst>
            <a:outerShdw blurRad="190500" algn="tl" rotWithShape="0">
              <a:srgbClr val="000000">
                <a:alpha val="70000"/>
              </a:srgbClr>
            </a:outerShdw>
          </a:effectLst>
        </p:spPr>
      </p:pic>
      <p:sp>
        <p:nvSpPr>
          <p:cNvPr id="6" name="Title 1">
            <a:extLst>
              <a:ext uri="{FF2B5EF4-FFF2-40B4-BE49-F238E27FC236}">
                <a16:creationId xmlns:a16="http://schemas.microsoft.com/office/drawing/2014/main" id="{1DB631F3-D622-4178-A187-2AFD9BA95884}"/>
              </a:ext>
            </a:extLst>
          </p:cNvPr>
          <p:cNvSpPr txBox="1">
            <a:spLocks/>
          </p:cNvSpPr>
          <p:nvPr/>
        </p:nvSpPr>
        <p:spPr>
          <a:xfrm>
            <a:off x="2396836" y="357067"/>
            <a:ext cx="9263352" cy="872181"/>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kern="1200">
                <a:solidFill>
                  <a:schemeClr val="tx1">
                    <a:lumMod val="85000"/>
                    <a:lumOff val="1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altLang="en-US" dirty="0">
                <a:solidFill>
                  <a:srgbClr val="006600"/>
                </a:solidFill>
              </a:rPr>
              <a:t>L’effetto del lockdown</a:t>
            </a:r>
            <a:endParaRPr lang="en-US" altLang="en-US" dirty="0">
              <a:solidFill>
                <a:srgbClr val="006600"/>
              </a:solidFill>
            </a:endParaRPr>
          </a:p>
        </p:txBody>
      </p:sp>
    </p:spTree>
    <p:extLst>
      <p:ext uri="{BB962C8B-B14F-4D97-AF65-F5344CB8AC3E}">
        <p14:creationId xmlns:p14="http://schemas.microsoft.com/office/powerpoint/2010/main" val="17214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1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1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11FFB05-C6D0-473A-81F4-C9BBE10305F7}"/>
              </a:ext>
            </a:extLst>
          </p:cNvPr>
          <p:cNvSpPr>
            <a:spLocks noGrp="1"/>
          </p:cNvSpPr>
          <p:nvPr>
            <p:ph idx="1"/>
          </p:nvPr>
        </p:nvSpPr>
        <p:spPr>
          <a:xfrm>
            <a:off x="2218570" y="1229248"/>
            <a:ext cx="9263352" cy="1169334"/>
          </a:xfrm>
        </p:spPr>
        <p:txBody>
          <a:bodyPr anchor="ctr">
            <a:noAutofit/>
          </a:bodyPr>
          <a:lstStyle/>
          <a:p>
            <a:pPr marL="0" indent="0" algn="just">
              <a:lnSpc>
                <a:spcPct val="90000"/>
              </a:lnSpc>
              <a:spcBef>
                <a:spcPts val="0"/>
              </a:spcBef>
              <a:buNone/>
            </a:pPr>
            <a:r>
              <a:rPr lang="it-IT" altLang="en-US" sz="2000" dirty="0">
                <a:solidFill>
                  <a:srgbClr val="000000"/>
                </a:solidFill>
              </a:rPr>
              <a:t>La crescita del 60% del fatturato è stata per il 73,2% una crescita organica, i prodotti Covid hanno portato il 2,9% in più e le nuove categorie (mozzarelle, carni bianche e pasta fresca) il 23,9%. La crescita delle merceologie preesistenti è stata del 47%</a:t>
            </a:r>
          </a:p>
        </p:txBody>
      </p:sp>
      <p:sp>
        <p:nvSpPr>
          <p:cNvPr id="6" name="Title 1">
            <a:extLst>
              <a:ext uri="{FF2B5EF4-FFF2-40B4-BE49-F238E27FC236}">
                <a16:creationId xmlns:a16="http://schemas.microsoft.com/office/drawing/2014/main" id="{1DB631F3-D622-4178-A187-2AFD9BA95884}"/>
              </a:ext>
            </a:extLst>
          </p:cNvPr>
          <p:cNvSpPr txBox="1">
            <a:spLocks/>
          </p:cNvSpPr>
          <p:nvPr/>
        </p:nvSpPr>
        <p:spPr>
          <a:xfrm>
            <a:off x="2396836" y="357067"/>
            <a:ext cx="9263352" cy="872181"/>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kern="1200">
                <a:solidFill>
                  <a:schemeClr val="tx1">
                    <a:lumMod val="85000"/>
                    <a:lumOff val="1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altLang="en-US" dirty="0">
                <a:solidFill>
                  <a:srgbClr val="006600"/>
                </a:solidFill>
              </a:rPr>
              <a:t>Crescita organica e nuove merceologie</a:t>
            </a:r>
            <a:endParaRPr lang="en-US" altLang="en-US" dirty="0">
              <a:solidFill>
                <a:srgbClr val="006600"/>
              </a:solidFill>
            </a:endParaRPr>
          </a:p>
        </p:txBody>
      </p:sp>
      <p:pic>
        <p:nvPicPr>
          <p:cNvPr id="2" name="Immagine 1">
            <a:extLst>
              <a:ext uri="{FF2B5EF4-FFF2-40B4-BE49-F238E27FC236}">
                <a16:creationId xmlns:a16="http://schemas.microsoft.com/office/drawing/2014/main" id="{1F750811-BF81-4E09-8626-1EABF312A2E5}"/>
              </a:ext>
            </a:extLst>
          </p:cNvPr>
          <p:cNvPicPr>
            <a:picLocks noChangeAspect="1"/>
          </p:cNvPicPr>
          <p:nvPr/>
        </p:nvPicPr>
        <p:blipFill>
          <a:blip r:embed="rId2"/>
          <a:stretch>
            <a:fillRect/>
          </a:stretch>
        </p:blipFill>
        <p:spPr>
          <a:xfrm>
            <a:off x="1813836" y="3003395"/>
            <a:ext cx="4657439" cy="30397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magine 4">
            <a:extLst>
              <a:ext uri="{FF2B5EF4-FFF2-40B4-BE49-F238E27FC236}">
                <a16:creationId xmlns:a16="http://schemas.microsoft.com/office/drawing/2014/main" id="{CC0B371B-055A-47CE-B374-DE4215BC0D7D}"/>
              </a:ext>
            </a:extLst>
          </p:cNvPr>
          <p:cNvPicPr>
            <a:picLocks noChangeAspect="1"/>
          </p:cNvPicPr>
          <p:nvPr/>
        </p:nvPicPr>
        <p:blipFill>
          <a:blip r:embed="rId3"/>
          <a:stretch>
            <a:fillRect/>
          </a:stretch>
        </p:blipFill>
        <p:spPr>
          <a:xfrm>
            <a:off x="7141682" y="3429000"/>
            <a:ext cx="4545634" cy="1567956"/>
          </a:xfrm>
          <a:prstGeom prst="rect">
            <a:avLst/>
          </a:prstGeom>
        </p:spPr>
      </p:pic>
    </p:spTree>
    <p:extLst>
      <p:ext uri="{BB962C8B-B14F-4D97-AF65-F5344CB8AC3E}">
        <p14:creationId xmlns:p14="http://schemas.microsoft.com/office/powerpoint/2010/main" val="19200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categorie di prodotto</a:t>
            </a:r>
          </a:p>
        </p:txBody>
      </p:sp>
      <p:pic>
        <p:nvPicPr>
          <p:cNvPr id="3" name="Immagine 2">
            <a:extLst>
              <a:ext uri="{FF2B5EF4-FFF2-40B4-BE49-F238E27FC236}">
                <a16:creationId xmlns:a16="http://schemas.microsoft.com/office/drawing/2014/main" id="{21A025B1-1596-48F3-A5C4-741C71575E6D}"/>
              </a:ext>
            </a:extLst>
          </p:cNvPr>
          <p:cNvPicPr>
            <a:picLocks noChangeAspect="1"/>
          </p:cNvPicPr>
          <p:nvPr/>
        </p:nvPicPr>
        <p:blipFill>
          <a:blip r:embed="rId2"/>
          <a:stretch>
            <a:fillRect/>
          </a:stretch>
        </p:blipFill>
        <p:spPr>
          <a:xfrm>
            <a:off x="3178542" y="1144254"/>
            <a:ext cx="7906799" cy="53566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444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310870"/>
            <a:ext cx="7886700" cy="885883"/>
          </a:xfrm>
        </p:spPr>
        <p:txBody>
          <a:bodyPr/>
          <a:lstStyle/>
          <a:p>
            <a:r>
              <a:rPr lang="it-IT" dirty="0"/>
              <a:t>Ordine del giorno</a:t>
            </a:r>
          </a:p>
        </p:txBody>
      </p:sp>
      <p:sp>
        <p:nvSpPr>
          <p:cNvPr id="3" name="Segnaposto contenuto 2"/>
          <p:cNvSpPr>
            <a:spLocks noGrp="1"/>
          </p:cNvSpPr>
          <p:nvPr>
            <p:ph idx="1"/>
          </p:nvPr>
        </p:nvSpPr>
        <p:spPr>
          <a:xfrm>
            <a:off x="1775521" y="1484784"/>
            <a:ext cx="8496944" cy="4948716"/>
          </a:xfrm>
        </p:spPr>
        <p:txBody>
          <a:bodyPr anchor="ctr">
            <a:noAutofit/>
          </a:bodyPr>
          <a:lstStyle/>
          <a:p>
            <a:pPr>
              <a:spcBef>
                <a:spcPts val="0"/>
              </a:spcBef>
              <a:spcAft>
                <a:spcPts val="1200"/>
              </a:spcAft>
            </a:pPr>
            <a:r>
              <a:rPr lang="it-IT" b="1" dirty="0">
                <a:solidFill>
                  <a:schemeClr val="tx1">
                    <a:lumMod val="75000"/>
                  </a:schemeClr>
                </a:solidFill>
              </a:rPr>
              <a:t>Relazione del Consiglio di Amministrazione </a:t>
            </a:r>
            <a:r>
              <a:rPr lang="it-IT" dirty="0">
                <a:solidFill>
                  <a:schemeClr val="tx1">
                    <a:lumMod val="75000"/>
                  </a:schemeClr>
                </a:solidFill>
              </a:rPr>
              <a:t>sulle attività svolte nell’anno 2020</a:t>
            </a:r>
          </a:p>
          <a:p>
            <a:pPr>
              <a:spcBef>
                <a:spcPts val="0"/>
              </a:spcBef>
              <a:spcAft>
                <a:spcPts val="1200"/>
              </a:spcAft>
            </a:pPr>
            <a:r>
              <a:rPr lang="it-IT" b="1" dirty="0">
                <a:solidFill>
                  <a:schemeClr val="tx1">
                    <a:lumMod val="75000"/>
                  </a:schemeClr>
                </a:solidFill>
              </a:rPr>
              <a:t>Presentazione del bilancio consuntivo </a:t>
            </a:r>
            <a:r>
              <a:rPr lang="it-IT" dirty="0">
                <a:solidFill>
                  <a:schemeClr val="tx1">
                    <a:lumMod val="75000"/>
                  </a:schemeClr>
                </a:solidFill>
              </a:rPr>
              <a:t>della Cooperativa al 31/12/2020</a:t>
            </a:r>
          </a:p>
          <a:p>
            <a:pPr>
              <a:spcBef>
                <a:spcPts val="0"/>
              </a:spcBef>
              <a:spcAft>
                <a:spcPts val="1200"/>
              </a:spcAft>
            </a:pPr>
            <a:r>
              <a:rPr lang="it-IT" b="1" dirty="0">
                <a:solidFill>
                  <a:schemeClr val="tx1">
                    <a:lumMod val="75000"/>
                  </a:schemeClr>
                </a:solidFill>
              </a:rPr>
              <a:t>Deliberazioni in merito all’ammontare dei ristorni </a:t>
            </a:r>
            <a:r>
              <a:rPr lang="it-IT" dirty="0">
                <a:solidFill>
                  <a:schemeClr val="tx1">
                    <a:lumMod val="75000"/>
                  </a:schemeClr>
                </a:solidFill>
              </a:rPr>
              <a:t>derivanti dall’avanzo dell’esercizio 2020 da erogare ai soci</a:t>
            </a:r>
          </a:p>
          <a:p>
            <a:pPr>
              <a:spcBef>
                <a:spcPts val="0"/>
              </a:spcBef>
              <a:spcAft>
                <a:spcPts val="1200"/>
              </a:spcAft>
            </a:pPr>
            <a:r>
              <a:rPr lang="it-IT" b="1" dirty="0">
                <a:solidFill>
                  <a:schemeClr val="tx1">
                    <a:lumMod val="75000"/>
                  </a:schemeClr>
                </a:solidFill>
              </a:rPr>
              <a:t>Relazione del Consiglio di Amministrazione sulle attività previste </a:t>
            </a:r>
            <a:r>
              <a:rPr lang="it-IT" dirty="0">
                <a:solidFill>
                  <a:schemeClr val="tx1">
                    <a:lumMod val="75000"/>
                  </a:schemeClr>
                </a:solidFill>
              </a:rPr>
              <a:t>per l’anno 2021</a:t>
            </a:r>
          </a:p>
          <a:p>
            <a:pPr>
              <a:spcBef>
                <a:spcPts val="0"/>
              </a:spcBef>
              <a:spcAft>
                <a:spcPts val="1200"/>
              </a:spcAft>
            </a:pPr>
            <a:r>
              <a:rPr lang="it-IT" b="1" dirty="0">
                <a:solidFill>
                  <a:schemeClr val="tx1">
                    <a:lumMod val="75000"/>
                  </a:schemeClr>
                </a:solidFill>
              </a:rPr>
              <a:t>Presentazione del bilancio preventivo </a:t>
            </a:r>
            <a:r>
              <a:rPr lang="it-IT" dirty="0">
                <a:solidFill>
                  <a:schemeClr val="tx1">
                    <a:lumMod val="75000"/>
                  </a:schemeClr>
                </a:solidFill>
              </a:rPr>
              <a:t>della Cooperativa per l’anno 2021</a:t>
            </a:r>
          </a:p>
          <a:p>
            <a:pPr>
              <a:spcBef>
                <a:spcPts val="0"/>
              </a:spcBef>
              <a:spcAft>
                <a:spcPts val="1200"/>
              </a:spcAft>
            </a:pPr>
            <a:r>
              <a:rPr lang="it-IT" dirty="0">
                <a:solidFill>
                  <a:schemeClr val="tx1">
                    <a:lumMod val="75000"/>
                  </a:schemeClr>
                </a:solidFill>
              </a:rPr>
              <a:t>Nuovi </a:t>
            </a:r>
            <a:r>
              <a:rPr lang="it-IT" b="1" dirty="0">
                <a:solidFill>
                  <a:schemeClr val="tx1">
                    <a:lumMod val="75000"/>
                  </a:schemeClr>
                </a:solidFill>
              </a:rPr>
              <a:t>GAS</a:t>
            </a:r>
            <a:r>
              <a:rPr lang="it-IT" dirty="0">
                <a:solidFill>
                  <a:schemeClr val="tx1">
                    <a:lumMod val="75000"/>
                  </a:schemeClr>
                </a:solidFill>
              </a:rPr>
              <a:t> e nuovi </a:t>
            </a:r>
            <a:r>
              <a:rPr lang="it-IT" b="1" dirty="0">
                <a:solidFill>
                  <a:schemeClr val="tx1">
                    <a:lumMod val="75000"/>
                  </a:schemeClr>
                </a:solidFill>
              </a:rPr>
              <a:t>soci</a:t>
            </a:r>
          </a:p>
          <a:p>
            <a:pPr>
              <a:spcBef>
                <a:spcPts val="0"/>
              </a:spcBef>
              <a:spcAft>
                <a:spcPts val="1200"/>
              </a:spcAft>
            </a:pPr>
            <a:r>
              <a:rPr lang="it-IT" dirty="0">
                <a:solidFill>
                  <a:schemeClr val="tx1">
                    <a:lumMod val="75000"/>
                  </a:schemeClr>
                </a:solidFill>
              </a:rPr>
              <a:t>Varie ed eventuali</a:t>
            </a:r>
          </a:p>
        </p:txBody>
      </p:sp>
    </p:spTree>
    <p:extLst>
      <p:ext uri="{BB962C8B-B14F-4D97-AF65-F5344CB8AC3E}">
        <p14:creationId xmlns:p14="http://schemas.microsoft.com/office/powerpoint/2010/main" val="338410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produttori</a:t>
            </a:r>
          </a:p>
        </p:txBody>
      </p:sp>
      <p:pic>
        <p:nvPicPr>
          <p:cNvPr id="4" name="Immagine 3">
            <a:extLst>
              <a:ext uri="{FF2B5EF4-FFF2-40B4-BE49-F238E27FC236}">
                <a16:creationId xmlns:a16="http://schemas.microsoft.com/office/drawing/2014/main" id="{34354800-8133-42CA-AE91-08D8120D6F39}"/>
              </a:ext>
            </a:extLst>
          </p:cNvPr>
          <p:cNvPicPr>
            <a:picLocks noChangeAspect="1"/>
          </p:cNvPicPr>
          <p:nvPr/>
        </p:nvPicPr>
        <p:blipFill>
          <a:blip r:embed="rId2"/>
          <a:stretch>
            <a:fillRect/>
          </a:stretch>
        </p:blipFill>
        <p:spPr>
          <a:xfrm>
            <a:off x="5810939" y="1747672"/>
            <a:ext cx="5954180" cy="4423476"/>
          </a:xfrm>
          <a:prstGeom prst="rect">
            <a:avLst/>
          </a:prstGeom>
          <a:ln w="19050">
            <a:solidFill>
              <a:srgbClr val="006600"/>
            </a:solidFill>
          </a:ln>
          <a:effectLst>
            <a:outerShdw blurRad="482600" algn="tl" rotWithShape="0">
              <a:srgbClr val="006600">
                <a:alpha val="75000"/>
              </a:srgbClr>
            </a:outerShdw>
          </a:effectLst>
        </p:spPr>
      </p:pic>
      <p:sp>
        <p:nvSpPr>
          <p:cNvPr id="5" name="Content Placeholder 2">
            <a:extLst>
              <a:ext uri="{FF2B5EF4-FFF2-40B4-BE49-F238E27FC236}">
                <a16:creationId xmlns:a16="http://schemas.microsoft.com/office/drawing/2014/main" id="{031687E1-CF50-4333-B235-BD6814FD7CDC}"/>
              </a:ext>
            </a:extLst>
          </p:cNvPr>
          <p:cNvSpPr>
            <a:spLocks noGrp="1"/>
          </p:cNvSpPr>
          <p:nvPr>
            <p:ph idx="1"/>
          </p:nvPr>
        </p:nvSpPr>
        <p:spPr>
          <a:xfrm>
            <a:off x="2123768" y="2070599"/>
            <a:ext cx="3303638" cy="3976240"/>
          </a:xfrm>
        </p:spPr>
        <p:txBody>
          <a:bodyPr anchor="ctr">
            <a:noAutofit/>
          </a:bodyPr>
          <a:lstStyle/>
          <a:p>
            <a:pPr marL="0" indent="0" algn="just">
              <a:lnSpc>
                <a:spcPct val="110000"/>
              </a:lnSpc>
              <a:spcBef>
                <a:spcPts val="0"/>
              </a:spcBef>
              <a:buNone/>
            </a:pPr>
            <a:r>
              <a:rPr lang="it-IT" altLang="en-US" dirty="0">
                <a:solidFill>
                  <a:srgbClr val="000000"/>
                </a:solidFill>
              </a:rPr>
              <a:t>Nel 2020 abbiamo operato con 76 produttori. Con alcuni siamo riusciti a mantenere l’impegno di una crescita, con altri (spesso a causa di sempre più frequenti problemi climatici) non ce l’abbiamo fatta. Anche il ricorso importante a Spreafico si è reso necessario per la mancanza di prodotto per le medesime ragioni, ma anche per l’</a:t>
            </a:r>
            <a:r>
              <a:rPr lang="it-IT" altLang="en-US" dirty="0" err="1">
                <a:solidFill>
                  <a:srgbClr val="000000"/>
                </a:solidFill>
              </a:rPr>
              <a:t>impreve-dibile</a:t>
            </a:r>
            <a:r>
              <a:rPr lang="it-IT" altLang="en-US" dirty="0">
                <a:solidFill>
                  <a:srgbClr val="000000"/>
                </a:solidFill>
              </a:rPr>
              <a:t> livello di crescita cui non siamo riusciti a fare fronte</a:t>
            </a:r>
            <a:endParaRPr lang="en-US" altLang="en-US" dirty="0">
              <a:solidFill>
                <a:srgbClr val="000000"/>
              </a:solidFill>
            </a:endParaRPr>
          </a:p>
        </p:txBody>
      </p:sp>
    </p:spTree>
    <p:extLst>
      <p:ext uri="{BB962C8B-B14F-4D97-AF65-F5344CB8AC3E}">
        <p14:creationId xmlns:p14="http://schemas.microsoft.com/office/powerpoint/2010/main" val="7769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310870"/>
            <a:ext cx="7886700" cy="1057087"/>
          </a:xfrm>
        </p:spPr>
        <p:txBody>
          <a:bodyPr/>
          <a:lstStyle/>
          <a:p>
            <a:r>
              <a:rPr lang="it-IT" dirty="0"/>
              <a:t>Bilancio 2020 vs 2019 E 2018</a:t>
            </a:r>
          </a:p>
        </p:txBody>
      </p:sp>
      <p:pic>
        <p:nvPicPr>
          <p:cNvPr id="4" name="Immagine 3">
            <a:extLst>
              <a:ext uri="{FF2B5EF4-FFF2-40B4-BE49-F238E27FC236}">
                <a16:creationId xmlns:a16="http://schemas.microsoft.com/office/drawing/2014/main" id="{1ABCE698-5891-4128-84DA-739B59C125E5}"/>
              </a:ext>
            </a:extLst>
          </p:cNvPr>
          <p:cNvPicPr>
            <a:picLocks noChangeAspect="1"/>
          </p:cNvPicPr>
          <p:nvPr/>
        </p:nvPicPr>
        <p:blipFill>
          <a:blip r:embed="rId2"/>
          <a:stretch>
            <a:fillRect/>
          </a:stretch>
        </p:blipFill>
        <p:spPr>
          <a:xfrm>
            <a:off x="1717725" y="1367957"/>
            <a:ext cx="8953500" cy="5038725"/>
          </a:xfrm>
          <a:prstGeom prst="rect">
            <a:avLst/>
          </a:prstGeom>
          <a:ln>
            <a:noFill/>
          </a:ln>
          <a:effectLst>
            <a:outerShdw blurRad="177800" sx="102000" sy="102000" algn="ctr" rotWithShape="0">
              <a:prstClr val="black">
                <a:alpha val="60000"/>
              </a:prstClr>
            </a:outerShdw>
          </a:effectLst>
        </p:spPr>
      </p:pic>
    </p:spTree>
    <p:extLst>
      <p:ext uri="{BB962C8B-B14F-4D97-AF65-F5344CB8AC3E}">
        <p14:creationId xmlns:p14="http://schemas.microsoft.com/office/powerpoint/2010/main" val="317555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420D1002-D294-445A-A24B-546E1D54D385}"/>
              </a:ext>
            </a:extLst>
          </p:cNvPr>
          <p:cNvSpPr/>
          <p:nvPr/>
        </p:nvSpPr>
        <p:spPr>
          <a:xfrm>
            <a:off x="1580911" y="1378634"/>
            <a:ext cx="9237144" cy="5289452"/>
          </a:xfrm>
          <a:prstGeom prst="roundRect">
            <a:avLst>
              <a:gd name="adj" fmla="val 38607"/>
            </a:avLst>
          </a:prstGeom>
          <a:solidFill>
            <a:schemeClr val="bg1"/>
          </a:solidFill>
          <a:ln>
            <a:solidFill>
              <a:schemeClr val="bg1"/>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F354D843-B7A9-4DC4-B6E4-B7AABF305093}"/>
              </a:ext>
            </a:extLst>
          </p:cNvPr>
          <p:cNvSpPr>
            <a:spLocks noGrp="1"/>
          </p:cNvSpPr>
          <p:nvPr>
            <p:ph type="title"/>
          </p:nvPr>
        </p:nvSpPr>
        <p:spPr/>
        <p:txBody>
          <a:bodyPr/>
          <a:lstStyle/>
          <a:p>
            <a:r>
              <a:rPr lang="it-IT" dirty="0"/>
              <a:t>I ristorni</a:t>
            </a:r>
          </a:p>
        </p:txBody>
      </p:sp>
      <p:sp>
        <p:nvSpPr>
          <p:cNvPr id="3" name="Segnaposto contenuto 2">
            <a:extLst>
              <a:ext uri="{FF2B5EF4-FFF2-40B4-BE49-F238E27FC236}">
                <a16:creationId xmlns:a16="http://schemas.microsoft.com/office/drawing/2014/main" id="{648FD3DE-F03C-4C58-BB3F-983D9D2E2B1A}"/>
              </a:ext>
            </a:extLst>
          </p:cNvPr>
          <p:cNvSpPr>
            <a:spLocks noGrp="1"/>
          </p:cNvSpPr>
          <p:nvPr>
            <p:ph idx="1"/>
          </p:nvPr>
        </p:nvSpPr>
        <p:spPr>
          <a:xfrm>
            <a:off x="1580910" y="1537214"/>
            <a:ext cx="9337964" cy="4447309"/>
          </a:xfrm>
        </p:spPr>
        <p:txBody>
          <a:bodyPr anchor="ctr"/>
          <a:lstStyle/>
          <a:p>
            <a:pPr marL="0" indent="0" algn="ctr">
              <a:lnSpc>
                <a:spcPct val="150000"/>
              </a:lnSpc>
              <a:spcBef>
                <a:spcPts val="600"/>
              </a:spcBef>
              <a:buNone/>
            </a:pPr>
            <a:r>
              <a:rPr lang="it-IT" sz="2800" dirty="0"/>
              <a:t>per il 2020 </a:t>
            </a:r>
          </a:p>
          <a:p>
            <a:pPr marL="0" indent="0" algn="ctr">
              <a:lnSpc>
                <a:spcPct val="120000"/>
              </a:lnSpc>
              <a:spcBef>
                <a:spcPts val="600"/>
              </a:spcBef>
              <a:buNone/>
            </a:pPr>
            <a:r>
              <a:rPr lang="it-IT" sz="2800" dirty="0"/>
              <a:t>si propone di effettuare </a:t>
            </a:r>
            <a:r>
              <a:rPr lang="it-IT" sz="2800" b="1" dirty="0">
                <a:solidFill>
                  <a:srgbClr val="FF0000"/>
                </a:solidFill>
                <a:effectLst>
                  <a:outerShdw blurRad="38100" dist="38100" dir="2700000" algn="tl">
                    <a:srgbClr val="000000">
                      <a:alpha val="43137"/>
                    </a:srgbClr>
                  </a:outerShdw>
                </a:effectLst>
              </a:rPr>
              <a:t>ristorni</a:t>
            </a:r>
            <a:r>
              <a:rPr lang="it-IT" sz="2800" dirty="0"/>
              <a:t> per </a:t>
            </a:r>
          </a:p>
          <a:p>
            <a:pPr marL="0" indent="0" algn="ctr">
              <a:lnSpc>
                <a:spcPct val="150000"/>
              </a:lnSpc>
              <a:spcBef>
                <a:spcPts val="600"/>
              </a:spcBef>
              <a:buNone/>
            </a:pPr>
            <a:r>
              <a:rPr lang="it-IT" sz="3600" b="1" dirty="0">
                <a:solidFill>
                  <a:srgbClr val="FF0000"/>
                </a:solidFill>
                <a:effectLst>
                  <a:outerShdw blurRad="38100" dist="38100" dir="2700000" algn="tl">
                    <a:srgbClr val="000000">
                      <a:alpha val="43137"/>
                    </a:srgbClr>
                  </a:outerShdw>
                </a:effectLst>
              </a:rPr>
              <a:t>80.000 €</a:t>
            </a:r>
            <a:r>
              <a:rPr lang="it-IT" sz="4000" dirty="0"/>
              <a:t> </a:t>
            </a:r>
          </a:p>
          <a:p>
            <a:pPr marL="0" indent="0" algn="ctr">
              <a:lnSpc>
                <a:spcPct val="150000"/>
              </a:lnSpc>
              <a:spcBef>
                <a:spcPts val="1200"/>
              </a:spcBef>
              <a:buNone/>
            </a:pPr>
            <a:r>
              <a:rPr lang="it-IT" sz="2800" dirty="0"/>
              <a:t>di cui </a:t>
            </a:r>
            <a:r>
              <a:rPr lang="it-IT" sz="2800" b="1" dirty="0">
                <a:solidFill>
                  <a:srgbClr val="FF0000"/>
                </a:solidFill>
                <a:effectLst>
                  <a:outerShdw blurRad="38100" dist="38100" dir="2700000" algn="tl">
                    <a:srgbClr val="000000">
                      <a:alpha val="43137"/>
                    </a:srgbClr>
                  </a:outerShdw>
                </a:effectLst>
              </a:rPr>
              <a:t>40.000 €</a:t>
            </a:r>
            <a:r>
              <a:rPr lang="it-IT" sz="2800" dirty="0"/>
              <a:t> verranno ripartiti </a:t>
            </a:r>
            <a:r>
              <a:rPr lang="it-IT" sz="2800" b="1" dirty="0">
                <a:solidFill>
                  <a:srgbClr val="FF0000"/>
                </a:solidFill>
                <a:effectLst>
                  <a:outerShdw blurRad="38100" dist="38100" dir="2700000" algn="tl">
                    <a:srgbClr val="000000">
                      <a:alpha val="43137"/>
                    </a:srgbClr>
                  </a:outerShdw>
                </a:effectLst>
              </a:rPr>
              <a:t>pro-fatturato</a:t>
            </a:r>
          </a:p>
          <a:p>
            <a:pPr marL="0" indent="0" algn="ctr">
              <a:lnSpc>
                <a:spcPct val="120000"/>
              </a:lnSpc>
              <a:spcBef>
                <a:spcPts val="600"/>
              </a:spcBef>
              <a:buNone/>
            </a:pPr>
            <a:r>
              <a:rPr lang="it-IT" sz="2800" dirty="0"/>
              <a:t>e </a:t>
            </a:r>
            <a:r>
              <a:rPr lang="it-IT" sz="2800" b="1" dirty="0">
                <a:solidFill>
                  <a:srgbClr val="FF0000"/>
                </a:solidFill>
                <a:effectLst>
                  <a:outerShdw blurRad="38100" dist="38100" dir="2700000" algn="tl">
                    <a:srgbClr val="000000">
                      <a:alpha val="43137"/>
                    </a:srgbClr>
                  </a:outerShdw>
                </a:effectLst>
              </a:rPr>
              <a:t>40.000 €</a:t>
            </a:r>
            <a:r>
              <a:rPr lang="it-IT" sz="2800" dirty="0"/>
              <a:t> verranno messi </a:t>
            </a:r>
            <a:r>
              <a:rPr lang="it-IT" sz="2800" b="1" dirty="0">
                <a:solidFill>
                  <a:srgbClr val="FF0000"/>
                </a:solidFill>
                <a:effectLst>
                  <a:outerShdw blurRad="38100" dist="38100" dir="2700000" algn="tl">
                    <a:srgbClr val="000000">
                      <a:alpha val="43137"/>
                    </a:srgbClr>
                  </a:outerShdw>
                </a:effectLst>
              </a:rPr>
              <a:t>in conto capitale</a:t>
            </a:r>
          </a:p>
        </p:txBody>
      </p:sp>
    </p:spTree>
    <p:extLst>
      <p:ext uri="{BB962C8B-B14F-4D97-AF65-F5344CB8AC3E}">
        <p14:creationId xmlns:p14="http://schemas.microsoft.com/office/powerpoint/2010/main" val="340583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4D843-B7A9-4DC4-B6E4-B7AABF305093}"/>
              </a:ext>
            </a:extLst>
          </p:cNvPr>
          <p:cNvSpPr>
            <a:spLocks noGrp="1"/>
          </p:cNvSpPr>
          <p:nvPr>
            <p:ph type="title"/>
          </p:nvPr>
        </p:nvSpPr>
        <p:spPr/>
        <p:txBody>
          <a:bodyPr/>
          <a:lstStyle/>
          <a:p>
            <a:r>
              <a:rPr lang="it-IT" dirty="0"/>
              <a:t>I ristorni x socio</a:t>
            </a:r>
          </a:p>
        </p:txBody>
      </p:sp>
      <p:pic>
        <p:nvPicPr>
          <p:cNvPr id="9" name="Immagine 8">
            <a:extLst>
              <a:ext uri="{FF2B5EF4-FFF2-40B4-BE49-F238E27FC236}">
                <a16:creationId xmlns:a16="http://schemas.microsoft.com/office/drawing/2014/main" id="{7E7350D0-FF9A-42FC-9554-2AF3C86E587E}"/>
              </a:ext>
            </a:extLst>
          </p:cNvPr>
          <p:cNvPicPr>
            <a:picLocks noChangeAspect="1"/>
          </p:cNvPicPr>
          <p:nvPr/>
        </p:nvPicPr>
        <p:blipFill>
          <a:blip r:embed="rId2"/>
          <a:stretch>
            <a:fillRect/>
          </a:stretch>
        </p:blipFill>
        <p:spPr>
          <a:xfrm>
            <a:off x="780035" y="1676555"/>
            <a:ext cx="11100296" cy="40496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9460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89A0BE-D580-4BE3-9665-571F3E37AEFA}"/>
              </a:ext>
            </a:extLst>
          </p:cNvPr>
          <p:cNvSpPr>
            <a:spLocks noGrp="1"/>
          </p:cNvSpPr>
          <p:nvPr>
            <p:ph type="title"/>
          </p:nvPr>
        </p:nvSpPr>
        <p:spPr>
          <a:xfrm>
            <a:off x="2209800" y="3429001"/>
            <a:ext cx="7772400" cy="1362075"/>
          </a:xfrm>
        </p:spPr>
        <p:txBody>
          <a:bodyPr/>
          <a:lstStyle/>
          <a:p>
            <a:pPr algn="ctr"/>
            <a:r>
              <a:rPr lang="it-IT" dirty="0"/>
              <a:t>Eventi e bilancio preventivo</a:t>
            </a:r>
          </a:p>
        </p:txBody>
      </p:sp>
      <p:sp>
        <p:nvSpPr>
          <p:cNvPr id="3" name="Segnaposto testo 2">
            <a:extLst>
              <a:ext uri="{FF2B5EF4-FFF2-40B4-BE49-F238E27FC236}">
                <a16:creationId xmlns:a16="http://schemas.microsoft.com/office/drawing/2014/main" id="{D8C51936-6761-4E6B-959E-67768A234EC1}"/>
              </a:ext>
            </a:extLst>
          </p:cNvPr>
          <p:cNvSpPr>
            <a:spLocks noGrp="1"/>
          </p:cNvSpPr>
          <p:nvPr>
            <p:ph type="body" idx="1"/>
          </p:nvPr>
        </p:nvSpPr>
        <p:spPr>
          <a:xfrm>
            <a:off x="2209800" y="1928814"/>
            <a:ext cx="7772400" cy="1500187"/>
          </a:xfrm>
        </p:spPr>
        <p:txBody>
          <a:bodyPr/>
          <a:lstStyle/>
          <a:p>
            <a:pPr algn="ctr"/>
            <a:r>
              <a:rPr lang="it-IT" sz="8000" b="1" dirty="0">
                <a:solidFill>
                  <a:srgbClr val="FF0000"/>
                </a:solidFill>
              </a:rPr>
              <a:t>2021</a:t>
            </a:r>
          </a:p>
        </p:txBody>
      </p:sp>
    </p:spTree>
    <p:extLst>
      <p:ext uri="{BB962C8B-B14F-4D97-AF65-F5344CB8AC3E}">
        <p14:creationId xmlns:p14="http://schemas.microsoft.com/office/powerpoint/2010/main" val="2070324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EEEB2C57-94E1-4B9F-A759-6361304AC7EC}"/>
              </a:ext>
            </a:extLst>
          </p:cNvPr>
          <p:cNvSpPr>
            <a:spLocks noGrp="1"/>
          </p:cNvSpPr>
          <p:nvPr>
            <p:ph type="title"/>
          </p:nvPr>
        </p:nvSpPr>
        <p:spPr/>
        <p:txBody>
          <a:bodyPr/>
          <a:lstStyle/>
          <a:p>
            <a:r>
              <a:rPr lang="it-IT" dirty="0"/>
              <a:t>Cosa prevediamo per il 2021</a:t>
            </a:r>
            <a:br>
              <a:rPr lang="it-IT" dirty="0"/>
            </a:br>
            <a:endParaRPr lang="it-IT" dirty="0"/>
          </a:p>
        </p:txBody>
      </p:sp>
      <p:sp>
        <p:nvSpPr>
          <p:cNvPr id="5" name="Segnaposto contenuto 4">
            <a:extLst>
              <a:ext uri="{FF2B5EF4-FFF2-40B4-BE49-F238E27FC236}">
                <a16:creationId xmlns:a16="http://schemas.microsoft.com/office/drawing/2014/main" id="{4E5FCF60-D2DA-476C-8810-C05229560B1E}"/>
              </a:ext>
            </a:extLst>
          </p:cNvPr>
          <p:cNvSpPr>
            <a:spLocks noGrp="1"/>
          </p:cNvSpPr>
          <p:nvPr>
            <p:ph idx="1"/>
          </p:nvPr>
        </p:nvSpPr>
        <p:spPr/>
        <p:txBody>
          <a:bodyPr anchor="ctr">
            <a:normAutofit/>
          </a:bodyPr>
          <a:lstStyle/>
          <a:p>
            <a:pPr>
              <a:spcBef>
                <a:spcPts val="800"/>
              </a:spcBef>
              <a:buClr>
                <a:schemeClr val="tx1"/>
              </a:buClr>
              <a:buFont typeface="Wingdings" panose="05000000000000000000" pitchFamily="2" charset="2"/>
              <a:buChar char="ü"/>
            </a:pPr>
            <a:r>
              <a:rPr lang="it-IT" sz="1900" dirty="0"/>
              <a:t>Definizione progetto </a:t>
            </a:r>
            <a:r>
              <a:rPr lang="it-IT" sz="1900" b="1" dirty="0">
                <a:solidFill>
                  <a:srgbClr val="FF0000"/>
                </a:solidFill>
                <a:effectLst>
                  <a:outerShdw blurRad="38100" dist="38100" dir="2700000" algn="tl">
                    <a:srgbClr val="000000">
                      <a:alpha val="43137"/>
                    </a:srgbClr>
                  </a:outerShdw>
                </a:effectLst>
              </a:rPr>
              <a:t>Magazzino piccolo</a:t>
            </a:r>
          </a:p>
          <a:p>
            <a:pPr>
              <a:spcBef>
                <a:spcPts val="800"/>
              </a:spcBef>
              <a:buClr>
                <a:schemeClr val="tx1"/>
              </a:buClr>
              <a:buFont typeface="Wingdings" panose="05000000000000000000" pitchFamily="2" charset="2"/>
              <a:buChar char="ü"/>
            </a:pPr>
            <a:r>
              <a:rPr lang="it-IT" sz="1900" dirty="0"/>
              <a:t>Sostegno al </a:t>
            </a:r>
            <a:r>
              <a:rPr lang="it-IT" sz="1900" b="1" dirty="0">
                <a:solidFill>
                  <a:srgbClr val="FF0000"/>
                </a:solidFill>
                <a:effectLst>
                  <a:outerShdw blurRad="38100" dist="38100" dir="2700000" algn="tl">
                    <a:srgbClr val="000000">
                      <a:alpha val="43137"/>
                    </a:srgbClr>
                  </a:outerShdw>
                </a:effectLst>
              </a:rPr>
              <a:t>Progetto di sviluppo </a:t>
            </a:r>
            <a:r>
              <a:rPr lang="it-IT" sz="1900" dirty="0"/>
              <a:t>ed assistenza all’inserimento di </a:t>
            </a:r>
            <a:r>
              <a:rPr lang="it-IT" sz="1900" b="1" dirty="0">
                <a:solidFill>
                  <a:srgbClr val="FF0000"/>
                </a:solidFill>
                <a:effectLst>
                  <a:outerShdw blurRad="38100" dist="38100" dir="2700000" algn="tl">
                    <a:srgbClr val="000000">
                      <a:alpha val="43137"/>
                    </a:srgbClr>
                  </a:outerShdw>
                </a:effectLst>
              </a:rPr>
              <a:t>nuovi G.A.S</a:t>
            </a:r>
          </a:p>
          <a:p>
            <a:pPr>
              <a:spcBef>
                <a:spcPts val="800"/>
              </a:spcBef>
              <a:buClr>
                <a:schemeClr val="tx1"/>
              </a:buClr>
              <a:buFont typeface="Wingdings" panose="05000000000000000000" pitchFamily="2" charset="2"/>
              <a:buChar char="ü"/>
            </a:pPr>
            <a:r>
              <a:rPr lang="it-IT" sz="1900" dirty="0"/>
              <a:t>Sviluppo della </a:t>
            </a:r>
            <a:r>
              <a:rPr lang="it-IT" sz="1900" b="1" dirty="0">
                <a:solidFill>
                  <a:srgbClr val="FF0000"/>
                </a:solidFill>
                <a:effectLst>
                  <a:outerShdw blurRad="38100" dist="38100" dir="2700000" algn="tl">
                    <a:srgbClr val="000000">
                      <a:alpha val="43137"/>
                    </a:srgbClr>
                  </a:outerShdw>
                </a:effectLst>
              </a:rPr>
              <a:t>Comunicazione interna </a:t>
            </a:r>
            <a:r>
              <a:rPr lang="it-IT" sz="1900" dirty="0"/>
              <a:t>ed </a:t>
            </a:r>
            <a:r>
              <a:rPr lang="it-IT" sz="1900" b="1" dirty="0">
                <a:solidFill>
                  <a:srgbClr val="FF0000"/>
                </a:solidFill>
                <a:effectLst>
                  <a:outerShdw blurRad="38100" dist="38100" dir="2700000" algn="tl">
                    <a:srgbClr val="000000">
                      <a:alpha val="43137"/>
                    </a:srgbClr>
                  </a:outerShdw>
                </a:effectLst>
              </a:rPr>
              <a:t>esterna</a:t>
            </a:r>
          </a:p>
          <a:p>
            <a:pPr>
              <a:spcBef>
                <a:spcPts val="800"/>
              </a:spcBef>
              <a:buClr>
                <a:schemeClr val="tx1"/>
              </a:buClr>
              <a:buFont typeface="Wingdings" panose="05000000000000000000" pitchFamily="2" charset="2"/>
              <a:buChar char="ü"/>
            </a:pPr>
            <a:r>
              <a:rPr lang="it-IT" sz="1900" dirty="0"/>
              <a:t>Prosecuzione dell’attività di </a:t>
            </a:r>
            <a:r>
              <a:rPr lang="it-IT" sz="1900" b="1" dirty="0">
                <a:solidFill>
                  <a:srgbClr val="FF0000"/>
                </a:solidFill>
                <a:effectLst>
                  <a:outerShdw blurRad="38100" dist="38100" dir="2700000" algn="tl">
                    <a:srgbClr val="000000">
                      <a:alpha val="43137"/>
                    </a:srgbClr>
                  </a:outerShdw>
                </a:effectLst>
              </a:rPr>
              <a:t>Formazione e sensibilizzazione </a:t>
            </a:r>
          </a:p>
          <a:p>
            <a:pPr>
              <a:spcBef>
                <a:spcPts val="800"/>
              </a:spcBef>
              <a:buClr>
                <a:schemeClr val="tx1"/>
              </a:buClr>
              <a:buFont typeface="Wingdings" panose="05000000000000000000" pitchFamily="2" charset="2"/>
              <a:buChar char="ü"/>
            </a:pPr>
            <a:r>
              <a:rPr lang="it-IT" sz="1900" dirty="0"/>
              <a:t>Razionalizzazione </a:t>
            </a:r>
            <a:r>
              <a:rPr lang="it-IT" sz="1900" b="1" dirty="0">
                <a:solidFill>
                  <a:srgbClr val="FF0000"/>
                </a:solidFill>
                <a:effectLst>
                  <a:outerShdw blurRad="38100" dist="38100" dir="2700000" algn="tl">
                    <a:srgbClr val="000000">
                      <a:alpha val="43137"/>
                    </a:srgbClr>
                  </a:outerShdw>
                </a:effectLst>
              </a:rPr>
              <a:t>listini</a:t>
            </a:r>
            <a:r>
              <a:rPr lang="it-IT" sz="1900" dirty="0"/>
              <a:t> e valutazione inserimento nuove </a:t>
            </a:r>
            <a:r>
              <a:rPr lang="it-IT" sz="1900" b="1" dirty="0">
                <a:solidFill>
                  <a:srgbClr val="FF0000"/>
                </a:solidFill>
                <a:effectLst>
                  <a:outerShdw blurRad="38100" dist="38100" dir="2700000" algn="tl">
                    <a:srgbClr val="000000">
                      <a:alpha val="43137"/>
                    </a:srgbClr>
                  </a:outerShdw>
                </a:effectLst>
              </a:rPr>
              <a:t>merceologie</a:t>
            </a:r>
          </a:p>
          <a:p>
            <a:pPr>
              <a:spcBef>
                <a:spcPts val="800"/>
              </a:spcBef>
              <a:buClr>
                <a:schemeClr val="tx1"/>
              </a:buClr>
              <a:buFont typeface="Wingdings" panose="05000000000000000000" pitchFamily="2" charset="2"/>
              <a:buChar char="ü"/>
            </a:pPr>
            <a:r>
              <a:rPr lang="it-IT" sz="1900" dirty="0"/>
              <a:t>Definizione di un nuovo </a:t>
            </a:r>
            <a:r>
              <a:rPr lang="it-IT" sz="1900" b="1" dirty="0">
                <a:solidFill>
                  <a:srgbClr val="FF0000"/>
                </a:solidFill>
                <a:effectLst>
                  <a:outerShdw blurRad="38100" dist="38100" dir="2700000" algn="tl">
                    <a:srgbClr val="000000">
                      <a:alpha val="43137"/>
                    </a:srgbClr>
                  </a:outerShdw>
                </a:effectLst>
              </a:rPr>
              <a:t>Sistema di controllo e reporting</a:t>
            </a:r>
          </a:p>
          <a:p>
            <a:pPr>
              <a:spcBef>
                <a:spcPts val="800"/>
              </a:spcBef>
              <a:buClr>
                <a:schemeClr val="tx1"/>
              </a:buClr>
              <a:buFont typeface="Wingdings" panose="05000000000000000000" pitchFamily="2" charset="2"/>
              <a:buChar char="ü"/>
            </a:pPr>
            <a:r>
              <a:rPr lang="it-IT" sz="1900" dirty="0"/>
              <a:t>Definizione ed implementazione del </a:t>
            </a:r>
            <a:r>
              <a:rPr lang="it-IT" sz="1900" b="1" dirty="0">
                <a:solidFill>
                  <a:srgbClr val="FF0000"/>
                </a:solidFill>
                <a:effectLst>
                  <a:outerShdw blurRad="38100" dist="38100" dir="2700000" algn="tl">
                    <a:srgbClr val="000000">
                      <a:alpha val="43137"/>
                    </a:srgbClr>
                  </a:outerShdw>
                </a:effectLst>
              </a:rPr>
              <a:t>Modello di calcolo dei prezzi</a:t>
            </a:r>
          </a:p>
          <a:p>
            <a:pPr>
              <a:spcBef>
                <a:spcPts val="800"/>
              </a:spcBef>
              <a:buClr>
                <a:schemeClr val="tx1"/>
              </a:buClr>
              <a:buFont typeface="Wingdings" panose="05000000000000000000" pitchFamily="2" charset="2"/>
              <a:buChar char="ü"/>
            </a:pPr>
            <a:r>
              <a:rPr lang="it-IT" sz="1900" dirty="0"/>
              <a:t>Sviluppo del </a:t>
            </a:r>
            <a:r>
              <a:rPr lang="it-IT" sz="1900" b="1" dirty="0">
                <a:solidFill>
                  <a:srgbClr val="FF0000"/>
                </a:solidFill>
                <a:effectLst>
                  <a:outerShdw blurRad="38100" dist="38100" dir="2700000" algn="tl">
                    <a:srgbClr val="000000">
                      <a:alpha val="43137"/>
                    </a:srgbClr>
                  </a:outerShdw>
                </a:effectLst>
              </a:rPr>
              <a:t>trasferimento di attività </a:t>
            </a:r>
            <a:r>
              <a:rPr lang="it-IT" sz="1900" dirty="0"/>
              <a:t>verso il personale dipendente</a:t>
            </a:r>
          </a:p>
          <a:p>
            <a:pPr>
              <a:spcBef>
                <a:spcPts val="800"/>
              </a:spcBef>
              <a:buClr>
                <a:schemeClr val="tx1"/>
              </a:buClr>
              <a:buFont typeface="Wingdings" panose="05000000000000000000" pitchFamily="2" charset="2"/>
              <a:buChar char="ü"/>
            </a:pPr>
            <a:r>
              <a:rPr lang="it-IT" sz="1900" dirty="0"/>
              <a:t>Prosecuzione del </a:t>
            </a:r>
            <a:r>
              <a:rPr lang="it-IT" sz="1900" b="1" dirty="0">
                <a:solidFill>
                  <a:srgbClr val="FF0000"/>
                </a:solidFill>
                <a:effectLst>
                  <a:outerShdw blurRad="38100" dist="38100" dir="2700000" algn="tl">
                    <a:srgbClr val="000000">
                      <a:alpha val="43137"/>
                    </a:srgbClr>
                  </a:outerShdw>
                </a:effectLst>
              </a:rPr>
              <a:t>coinvolgimento</a:t>
            </a:r>
            <a:r>
              <a:rPr lang="it-IT" sz="1900" dirty="0"/>
              <a:t> della base sociale</a:t>
            </a:r>
          </a:p>
          <a:p>
            <a:pPr>
              <a:spcBef>
                <a:spcPts val="800"/>
              </a:spcBef>
              <a:buClr>
                <a:schemeClr val="tx1"/>
              </a:buClr>
              <a:buFont typeface="Wingdings" panose="05000000000000000000" pitchFamily="2" charset="2"/>
              <a:buChar char="ü"/>
            </a:pPr>
            <a:r>
              <a:rPr lang="it-IT" sz="1900" dirty="0"/>
              <a:t>Prosecuzione progetto </a:t>
            </a:r>
            <a:r>
              <a:rPr lang="it-IT" sz="1900" b="1" dirty="0">
                <a:solidFill>
                  <a:srgbClr val="FF0000"/>
                </a:solidFill>
                <a:effectLst>
                  <a:outerShdw blurRad="38100" dist="38100" dir="2700000" algn="tl">
                    <a:srgbClr val="000000">
                      <a:alpha val="43137"/>
                    </a:srgbClr>
                  </a:outerShdw>
                </a:effectLst>
              </a:rPr>
              <a:t>New Generation Team</a:t>
            </a:r>
          </a:p>
          <a:p>
            <a:pPr>
              <a:spcBef>
                <a:spcPts val="800"/>
              </a:spcBef>
              <a:buClr>
                <a:schemeClr val="tx1"/>
              </a:buClr>
              <a:buFont typeface="Wingdings" panose="05000000000000000000" pitchFamily="2" charset="2"/>
              <a:buChar char="ü"/>
            </a:pPr>
            <a:r>
              <a:rPr lang="it-IT" sz="1900" dirty="0"/>
              <a:t>Avvio ricerca dei componenti del </a:t>
            </a:r>
            <a:r>
              <a:rPr lang="it-IT" sz="1900" b="1" dirty="0">
                <a:solidFill>
                  <a:srgbClr val="FF0000"/>
                </a:solidFill>
                <a:effectLst>
                  <a:outerShdw blurRad="38100" dist="38100" dir="2700000" algn="tl">
                    <a:srgbClr val="000000">
                      <a:alpha val="43137"/>
                    </a:srgbClr>
                  </a:outerShdw>
                </a:effectLst>
              </a:rPr>
              <a:t>nuovo Consiglio di Amministrazione</a:t>
            </a:r>
          </a:p>
        </p:txBody>
      </p:sp>
    </p:spTree>
    <p:extLst>
      <p:ext uri="{BB962C8B-B14F-4D97-AF65-F5344CB8AC3E}">
        <p14:creationId xmlns:p14="http://schemas.microsoft.com/office/powerpoint/2010/main" val="280673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2C7FD3-1EDA-4573-8DC0-10EF336CD9AC}"/>
              </a:ext>
            </a:extLst>
          </p:cNvPr>
          <p:cNvSpPr>
            <a:spLocks noGrp="1"/>
          </p:cNvSpPr>
          <p:nvPr>
            <p:ph type="title"/>
          </p:nvPr>
        </p:nvSpPr>
        <p:spPr/>
        <p:txBody>
          <a:bodyPr/>
          <a:lstStyle/>
          <a:p>
            <a:r>
              <a:rPr lang="it-IT" dirty="0"/>
              <a:t>Budget 2021 </a:t>
            </a:r>
            <a:r>
              <a:rPr lang="it-IT" sz="3600" dirty="0"/>
              <a:t>- </a:t>
            </a:r>
            <a:r>
              <a:rPr lang="it-IT" sz="3600" i="1" dirty="0">
                <a:solidFill>
                  <a:srgbClr val="FF0000"/>
                </a:solidFill>
                <a:effectLst>
                  <a:outerShdw blurRad="38100" dist="38100" dir="2700000" algn="tl">
                    <a:srgbClr val="000000">
                      <a:alpha val="43137"/>
                    </a:srgbClr>
                  </a:outerShdw>
                </a:effectLst>
              </a:rPr>
              <a:t>dobbiamo continuare a crescere</a:t>
            </a:r>
          </a:p>
        </p:txBody>
      </p:sp>
      <p:pic>
        <p:nvPicPr>
          <p:cNvPr id="3" name="Immagine 2">
            <a:extLst>
              <a:ext uri="{FF2B5EF4-FFF2-40B4-BE49-F238E27FC236}">
                <a16:creationId xmlns:a16="http://schemas.microsoft.com/office/drawing/2014/main" id="{009B39D4-34C1-460B-B0D4-CA6058518454}"/>
              </a:ext>
            </a:extLst>
          </p:cNvPr>
          <p:cNvPicPr>
            <a:picLocks noChangeAspect="1"/>
          </p:cNvPicPr>
          <p:nvPr/>
        </p:nvPicPr>
        <p:blipFill>
          <a:blip r:embed="rId2"/>
          <a:stretch>
            <a:fillRect/>
          </a:stretch>
        </p:blipFill>
        <p:spPr>
          <a:xfrm>
            <a:off x="1626211" y="1454888"/>
            <a:ext cx="6360419" cy="4692694"/>
          </a:xfrm>
          <a:prstGeom prst="rect">
            <a:avLst/>
          </a:prstGeom>
          <a:ln w="34925">
            <a:solidFill>
              <a:schemeClr val="tx1"/>
            </a:solidFill>
          </a:ln>
          <a:effectLst>
            <a:outerShdw blurRad="520700" sx="102000" sy="102000" algn="ctr" rotWithShape="0">
              <a:prstClr val="black">
                <a:alpha val="57000"/>
              </a:prstClr>
            </a:outerShdw>
          </a:effectLst>
        </p:spPr>
      </p:pic>
      <p:sp>
        <p:nvSpPr>
          <p:cNvPr id="5" name="Segnaposto contenuto 2">
            <a:extLst>
              <a:ext uri="{FF2B5EF4-FFF2-40B4-BE49-F238E27FC236}">
                <a16:creationId xmlns:a16="http://schemas.microsoft.com/office/drawing/2014/main" id="{2FAB895F-1087-449D-8DBB-1A6DD1067F56}"/>
              </a:ext>
            </a:extLst>
          </p:cNvPr>
          <p:cNvSpPr>
            <a:spLocks noGrp="1"/>
          </p:cNvSpPr>
          <p:nvPr>
            <p:ph idx="1"/>
          </p:nvPr>
        </p:nvSpPr>
        <p:spPr>
          <a:xfrm>
            <a:off x="8384346" y="1454888"/>
            <a:ext cx="3488786" cy="4805235"/>
          </a:xfrm>
        </p:spPr>
        <p:txBody>
          <a:bodyPr anchor="ctr">
            <a:noAutofit/>
          </a:bodyPr>
          <a:lstStyle/>
          <a:p>
            <a:pPr marL="0" indent="0" algn="just">
              <a:lnSpc>
                <a:spcPct val="90000"/>
              </a:lnSpc>
              <a:spcBef>
                <a:spcPts val="600"/>
              </a:spcBef>
              <a:buNone/>
              <a:tabLst>
                <a:tab pos="633413" algn="l"/>
              </a:tabLst>
            </a:pPr>
            <a:r>
              <a:rPr lang="it-IT" sz="2000" dirty="0"/>
              <a:t>Nel 2021 verranno a mancare oltre 70.000 € per uscita </a:t>
            </a:r>
            <a:r>
              <a:rPr lang="it-IT" sz="2000" dirty="0" err="1"/>
              <a:t>mer-ceologie</a:t>
            </a:r>
            <a:r>
              <a:rPr lang="it-IT" sz="2000" dirty="0"/>
              <a:t> (mascherine, fontina, carni bianche) e fatturazione anticipata, ma anche il surplus legato ai mesi di lockdown 2020 (pari a circa 150.000 €).</a:t>
            </a:r>
          </a:p>
          <a:p>
            <a:pPr marL="0" indent="0" algn="just">
              <a:lnSpc>
                <a:spcPct val="80000"/>
              </a:lnSpc>
              <a:spcBef>
                <a:spcPts val="600"/>
              </a:spcBef>
              <a:buNone/>
              <a:tabLst>
                <a:tab pos="633413" algn="l"/>
              </a:tabLst>
            </a:pPr>
            <a:r>
              <a:rPr lang="it-IT" sz="2000" dirty="0"/>
              <a:t>Tale calo verrà compensato dalla crescita organica (che si stima in circa 200.000€), per cui il fatturato rimarrà </a:t>
            </a:r>
            <a:r>
              <a:rPr lang="it-IT" sz="2000" dirty="0" err="1"/>
              <a:t>sostanzial</a:t>
            </a:r>
            <a:r>
              <a:rPr lang="it-IT" sz="2000" dirty="0"/>
              <a:t>-mente lo stesso e, nonostante gli incrementi di costo legati al magazzino ed agli ammorta-menti,  rimarrà comunque un utile importante da gestire</a:t>
            </a:r>
          </a:p>
        </p:txBody>
      </p:sp>
    </p:spTree>
    <p:extLst>
      <p:ext uri="{BB962C8B-B14F-4D97-AF65-F5344CB8AC3E}">
        <p14:creationId xmlns:p14="http://schemas.microsoft.com/office/powerpoint/2010/main" val="91617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Nuovi GAS 2020-2021</a:t>
            </a:r>
          </a:p>
        </p:txBody>
      </p:sp>
      <p:sp>
        <p:nvSpPr>
          <p:cNvPr id="3" name="Segnaposto contenuto 2"/>
          <p:cNvSpPr>
            <a:spLocks noGrp="1"/>
          </p:cNvSpPr>
          <p:nvPr>
            <p:ph idx="1"/>
          </p:nvPr>
        </p:nvSpPr>
        <p:spPr/>
        <p:txBody>
          <a:bodyPr anchor="ctr"/>
          <a:lstStyle/>
          <a:p>
            <a:pPr marL="0" indent="0" algn="ctr">
              <a:spcBef>
                <a:spcPts val="0"/>
              </a:spcBef>
              <a:spcAft>
                <a:spcPts val="1800"/>
              </a:spcAft>
              <a:buNone/>
            </a:pPr>
            <a:r>
              <a:rPr lang="it-IT" dirty="0">
                <a:latin typeface="Comic Sans MS" panose="030F0702030302020204" pitchFamily="66" charset="0"/>
                <a:ea typeface="+mj-ea"/>
                <a:cs typeface="+mj-cs"/>
              </a:rPr>
              <a:t>BEN ARRIVATI A</a:t>
            </a:r>
          </a:p>
          <a:p>
            <a:pPr marL="0" indent="0" algn="ctr">
              <a:lnSpc>
                <a:spcPct val="150000"/>
              </a:lnSpc>
              <a:spcBef>
                <a:spcPts val="1200"/>
              </a:spcBef>
              <a:buNone/>
            </a:pPr>
            <a:r>
              <a:rPr lang="it-IT" sz="4000" b="1" dirty="0">
                <a:solidFill>
                  <a:srgbClr val="FF0000"/>
                </a:solidFill>
                <a:effectLst>
                  <a:outerShdw blurRad="38100" dist="38100" dir="2700000" algn="tl">
                    <a:srgbClr val="000000">
                      <a:alpha val="43137"/>
                    </a:srgbClr>
                  </a:outerShdw>
                </a:effectLst>
              </a:rPr>
              <a:t>LA DISPENSA DEL GASISTA</a:t>
            </a:r>
          </a:p>
          <a:p>
            <a:pPr marL="0" indent="0" algn="ctr">
              <a:lnSpc>
                <a:spcPct val="150000"/>
              </a:lnSpc>
              <a:spcBef>
                <a:spcPts val="1200"/>
              </a:spcBef>
              <a:buNone/>
            </a:pPr>
            <a:r>
              <a:rPr lang="it-IT" sz="4000" b="1" dirty="0">
                <a:solidFill>
                  <a:srgbClr val="FF0000"/>
                </a:solidFill>
                <a:effectLst>
                  <a:outerShdw blurRad="38100" dist="38100" dir="2700000" algn="tl">
                    <a:srgbClr val="000000">
                      <a:alpha val="43137"/>
                    </a:srgbClr>
                  </a:outerShdw>
                </a:effectLst>
              </a:rPr>
              <a:t>IL CHIOSTRO SOLIDALE</a:t>
            </a:r>
          </a:p>
          <a:p>
            <a:pPr marL="0" indent="0" algn="ctr">
              <a:lnSpc>
                <a:spcPct val="150000"/>
              </a:lnSpc>
              <a:spcBef>
                <a:spcPts val="1200"/>
              </a:spcBef>
              <a:buNone/>
            </a:pPr>
            <a:r>
              <a:rPr lang="it-IT" sz="4000" b="1" dirty="0">
                <a:solidFill>
                  <a:srgbClr val="FF0000"/>
                </a:solidFill>
                <a:effectLst>
                  <a:outerShdw blurRad="38100" dist="38100" dir="2700000" algn="tl">
                    <a:srgbClr val="000000">
                      <a:alpha val="43137"/>
                    </a:srgbClr>
                  </a:outerShdw>
                </a:effectLst>
              </a:rPr>
              <a:t>GASATI</a:t>
            </a:r>
          </a:p>
        </p:txBody>
      </p:sp>
    </p:spTree>
    <p:extLst>
      <p:ext uri="{BB962C8B-B14F-4D97-AF65-F5344CB8AC3E}">
        <p14:creationId xmlns:p14="http://schemas.microsoft.com/office/powerpoint/2010/main" val="3134132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Varie</a:t>
            </a:r>
          </a:p>
        </p:txBody>
      </p:sp>
      <p:sp>
        <p:nvSpPr>
          <p:cNvPr id="3" name="Segnaposto contenuto 2"/>
          <p:cNvSpPr>
            <a:spLocks noGrp="1"/>
          </p:cNvSpPr>
          <p:nvPr>
            <p:ph idx="1"/>
          </p:nvPr>
        </p:nvSpPr>
        <p:spPr/>
        <p:txBody>
          <a:bodyPr/>
          <a:lstStyle/>
          <a:p>
            <a:r>
              <a:rPr lang="it-IT" dirty="0"/>
              <a:t>……..</a:t>
            </a:r>
          </a:p>
          <a:p>
            <a:r>
              <a:rPr lang="it-IT" dirty="0"/>
              <a:t>…….</a:t>
            </a:r>
          </a:p>
          <a:p>
            <a:r>
              <a:rPr lang="it-IT"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
          <p:cNvSpPr txBox="1">
            <a:spLocks/>
          </p:cNvSpPr>
          <p:nvPr/>
        </p:nvSpPr>
        <p:spPr bwMode="auto">
          <a:xfrm>
            <a:off x="2152650" y="555490"/>
            <a:ext cx="7886700" cy="5160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defTabSz="914400" eaLnBrk="0" fontAlgn="base" hangingPunct="0">
              <a:spcBef>
                <a:spcPct val="0"/>
              </a:spcBef>
              <a:spcAft>
                <a:spcPct val="0"/>
              </a:spcAft>
              <a:defRPr/>
            </a:pPr>
            <a:r>
              <a:rPr lang="it-IT" sz="4400" dirty="0">
                <a:latin typeface="+mj-lt"/>
                <a:ea typeface="+mj-ea"/>
                <a:cs typeface="+mj-cs"/>
              </a:rPr>
              <a:t>Grazie a tutti e….buon 2021</a:t>
            </a:r>
          </a:p>
        </p:txBody>
      </p:sp>
      <p:pic>
        <p:nvPicPr>
          <p:cNvPr id="4098" name="Picture 2" descr="Nessuna descrizione della foto disponibile.">
            <a:extLst>
              <a:ext uri="{FF2B5EF4-FFF2-40B4-BE49-F238E27FC236}">
                <a16:creationId xmlns:a16="http://schemas.microsoft.com/office/drawing/2014/main" id="{74D0A18E-B5FF-40A7-B8FA-E3488B6A0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816" y="2690197"/>
            <a:ext cx="2141341" cy="2141341"/>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0FA4631E-53E5-49B8-8F08-855925B776CD}"/>
              </a:ext>
            </a:extLst>
          </p:cNvPr>
          <p:cNvSpPr txBox="1">
            <a:spLocks/>
          </p:cNvSpPr>
          <p:nvPr/>
        </p:nvSpPr>
        <p:spPr>
          <a:xfrm>
            <a:off x="6096000" y="1537212"/>
            <a:ext cx="5010443" cy="4447309"/>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nSpc>
                <a:spcPct val="130000"/>
              </a:lnSpc>
              <a:spcBef>
                <a:spcPts val="0"/>
              </a:spcBef>
            </a:pPr>
            <a:r>
              <a:rPr lang="it-IT" sz="2800" dirty="0"/>
              <a:t>Questi </a:t>
            </a:r>
          </a:p>
          <a:p>
            <a:pPr>
              <a:lnSpc>
                <a:spcPct val="130000"/>
              </a:lnSpc>
              <a:spcBef>
                <a:spcPts val="0"/>
              </a:spcBef>
            </a:pPr>
            <a:r>
              <a:rPr lang="it-IT" sz="2800" dirty="0"/>
              <a:t>aspettiamo ancora </a:t>
            </a:r>
          </a:p>
          <a:p>
            <a:pPr>
              <a:lnSpc>
                <a:spcPct val="130000"/>
              </a:lnSpc>
              <a:spcBef>
                <a:spcPts val="0"/>
              </a:spcBef>
            </a:pPr>
            <a:r>
              <a:rPr lang="it-IT" sz="2800" dirty="0"/>
              <a:t>di festeggiarli, </a:t>
            </a:r>
          </a:p>
          <a:p>
            <a:pPr>
              <a:lnSpc>
                <a:spcPct val="130000"/>
              </a:lnSpc>
              <a:spcBef>
                <a:spcPts val="0"/>
              </a:spcBef>
            </a:pPr>
            <a:r>
              <a:rPr lang="it-IT" sz="2800" dirty="0"/>
              <a:t>ma prima o poi </a:t>
            </a:r>
          </a:p>
          <a:p>
            <a:pPr>
              <a:lnSpc>
                <a:spcPct val="130000"/>
              </a:lnSpc>
              <a:spcBef>
                <a:spcPts val="0"/>
              </a:spcBef>
            </a:pPr>
            <a:r>
              <a:rPr lang="it-IT" sz="2800" dirty="0"/>
              <a:t>ci riusciremo</a:t>
            </a:r>
          </a:p>
        </p:txBody>
      </p:sp>
    </p:spTree>
    <p:extLst>
      <p:ext uri="{BB962C8B-B14F-4D97-AF65-F5344CB8AC3E}">
        <p14:creationId xmlns:p14="http://schemas.microsoft.com/office/powerpoint/2010/main" val="166368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6236FDB-0156-4EB0-A89B-C1FD5145A8FE}"/>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brightnessContrast bright="20000" contrast="20000"/>
                    </a14:imgEffect>
                  </a14:imgLayer>
                </a14:imgProps>
              </a:ext>
            </a:extLst>
          </a:blip>
          <a:srcRect l="2721" t="4851" r="2721" b="11150"/>
          <a:stretch/>
        </p:blipFill>
        <p:spPr>
          <a:xfrm>
            <a:off x="3863753" y="-3380"/>
            <a:ext cx="5146035" cy="6861380"/>
          </a:xfrm>
          <a:prstGeom prst="rect">
            <a:avLst/>
          </a:prstGeom>
        </p:spPr>
      </p:pic>
      <p:pic>
        <p:nvPicPr>
          <p:cNvPr id="5" name="Immagine 4">
            <a:extLst>
              <a:ext uri="{FF2B5EF4-FFF2-40B4-BE49-F238E27FC236}">
                <a16:creationId xmlns:a16="http://schemas.microsoft.com/office/drawing/2014/main" id="{8AC002C3-1D47-48D7-AC4D-3FE494CC947F}"/>
              </a:ext>
            </a:extLst>
          </p:cNvPr>
          <p:cNvPicPr>
            <a:picLocks noChangeAspect="1"/>
          </p:cNvPicPr>
          <p:nvPr/>
        </p:nvPicPr>
        <p:blipFill rotWithShape="1">
          <a:blip r:embed="rId4">
            <a:alphaModFix amt="35000"/>
          </a:blip>
          <a:srcRect l="6988" t="4068" r="21218" b="7499"/>
          <a:stretch/>
        </p:blipFill>
        <p:spPr>
          <a:xfrm>
            <a:off x="8040216" y="0"/>
            <a:ext cx="3131820" cy="6858000"/>
          </a:xfrm>
          <a:prstGeom prst="rect">
            <a:avLst/>
          </a:prstGeom>
          <a:ln>
            <a:noFill/>
          </a:ln>
          <a:effectLst>
            <a:reflection blurRad="12700" stA="30000" endPos="30000" dist="5000" dir="5400000" sy="-100000" algn="bl" rotWithShape="0"/>
          </a:effectLst>
          <a:scene3d>
            <a:camera prst="isometricOffAxis1Left">
              <a:rot lat="0" lon="3000000" rev="0"/>
            </a:camera>
            <a:lightRig rig="threePt" dir="t">
              <a:rot lat="0" lon="0" rev="2700000"/>
            </a:lightRig>
          </a:scene3d>
          <a:sp3d>
            <a:bevelT w="63500" h="50800"/>
          </a:sp3d>
        </p:spPr>
      </p:pic>
      <p:pic>
        <p:nvPicPr>
          <p:cNvPr id="4" name="Immagine 3">
            <a:extLst>
              <a:ext uri="{FF2B5EF4-FFF2-40B4-BE49-F238E27FC236}">
                <a16:creationId xmlns:a16="http://schemas.microsoft.com/office/drawing/2014/main" id="{470BA746-739F-42FF-909E-705F180BFC02}"/>
              </a:ext>
            </a:extLst>
          </p:cNvPr>
          <p:cNvPicPr>
            <a:picLocks noChangeAspect="1"/>
          </p:cNvPicPr>
          <p:nvPr/>
        </p:nvPicPr>
        <p:blipFill rotWithShape="1">
          <a:blip r:embed="rId5">
            <a:alphaModFix amt="35000"/>
          </a:blip>
          <a:srcRect l="6076" r="9002"/>
          <a:stretch/>
        </p:blipFill>
        <p:spPr>
          <a:xfrm>
            <a:off x="1426837" y="0"/>
            <a:ext cx="3220289" cy="685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Segnaposto testo 2">
            <a:extLst>
              <a:ext uri="{FF2B5EF4-FFF2-40B4-BE49-F238E27FC236}">
                <a16:creationId xmlns:a16="http://schemas.microsoft.com/office/drawing/2014/main" id="{BAF4D770-C9AF-4F1F-AF25-D3623CF2E28C}"/>
              </a:ext>
            </a:extLst>
          </p:cNvPr>
          <p:cNvSpPr>
            <a:spLocks noGrp="1"/>
          </p:cNvSpPr>
          <p:nvPr>
            <p:ph type="body" idx="1"/>
          </p:nvPr>
        </p:nvSpPr>
        <p:spPr>
          <a:xfrm>
            <a:off x="2457471" y="1378636"/>
            <a:ext cx="7772400" cy="3334042"/>
          </a:xfrm>
        </p:spPr>
        <p:txBody>
          <a:bodyPr>
            <a:normAutofit lnSpcReduction="10000"/>
          </a:bodyPr>
          <a:lstStyle/>
          <a:p>
            <a:pPr algn="ctr"/>
            <a:r>
              <a:rPr lang="it-IT" sz="5200" b="1" dirty="0">
                <a:solidFill>
                  <a:srgbClr val="FF0000"/>
                </a:solidFill>
                <a:effectLst>
                  <a:outerShdw blurRad="38100" dist="38100" dir="2700000" algn="tl">
                    <a:srgbClr val="000000">
                      <a:alpha val="43137"/>
                    </a:srgbClr>
                  </a:outerShdw>
                </a:effectLst>
                <a:latin typeface="Arial Black" panose="020B0A04020102020204" pitchFamily="34" charset="0"/>
              </a:rPr>
              <a:t>di nuovo</a:t>
            </a:r>
          </a:p>
          <a:p>
            <a:pPr algn="ctr"/>
            <a:r>
              <a:rPr lang="it-IT" sz="5200" b="1" dirty="0">
                <a:solidFill>
                  <a:srgbClr val="FF0000"/>
                </a:solidFill>
                <a:effectLst>
                  <a:outerShdw blurRad="38100" dist="38100" dir="2700000" algn="tl">
                    <a:srgbClr val="000000">
                      <a:alpha val="43137"/>
                    </a:srgbClr>
                  </a:outerShdw>
                </a:effectLst>
                <a:latin typeface="Arial Black" panose="020B0A04020102020204" pitchFamily="34" charset="0"/>
              </a:rPr>
              <a:t> </a:t>
            </a:r>
          </a:p>
          <a:p>
            <a:pPr algn="ctr"/>
            <a:r>
              <a:rPr lang="it-IT" sz="10400" b="1" dirty="0">
                <a:solidFill>
                  <a:srgbClr val="FF0000"/>
                </a:solidFill>
                <a:effectLst>
                  <a:outerShdw blurRad="38100" dist="38100" dir="2700000" algn="tl">
                    <a:srgbClr val="000000">
                      <a:alpha val="43137"/>
                    </a:srgbClr>
                  </a:outerShdw>
                </a:effectLst>
                <a:latin typeface="Arial Black" panose="020B0A04020102020204" pitchFamily="34" charset="0"/>
              </a:rPr>
              <a:t>GRAZIE</a:t>
            </a:r>
          </a:p>
        </p:txBody>
      </p:sp>
    </p:spTree>
    <p:extLst>
      <p:ext uri="{BB962C8B-B14F-4D97-AF65-F5344CB8AC3E}">
        <p14:creationId xmlns:p14="http://schemas.microsoft.com/office/powerpoint/2010/main" val="61848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89A0BE-D580-4BE3-9665-571F3E37AEFA}"/>
              </a:ext>
            </a:extLst>
          </p:cNvPr>
          <p:cNvSpPr>
            <a:spLocks noGrp="1"/>
          </p:cNvSpPr>
          <p:nvPr>
            <p:ph type="title"/>
          </p:nvPr>
        </p:nvSpPr>
        <p:spPr>
          <a:xfrm>
            <a:off x="2209800" y="3429001"/>
            <a:ext cx="7772400" cy="1362075"/>
          </a:xfrm>
        </p:spPr>
        <p:txBody>
          <a:bodyPr/>
          <a:lstStyle/>
          <a:p>
            <a:pPr algn="ctr"/>
            <a:r>
              <a:rPr lang="it-IT" dirty="0"/>
              <a:t>I PRINCIPALI EVENTI</a:t>
            </a:r>
          </a:p>
        </p:txBody>
      </p:sp>
      <p:sp>
        <p:nvSpPr>
          <p:cNvPr id="3" name="Segnaposto testo 2">
            <a:extLst>
              <a:ext uri="{FF2B5EF4-FFF2-40B4-BE49-F238E27FC236}">
                <a16:creationId xmlns:a16="http://schemas.microsoft.com/office/drawing/2014/main" id="{D8C51936-6761-4E6B-959E-67768A234EC1}"/>
              </a:ext>
            </a:extLst>
          </p:cNvPr>
          <p:cNvSpPr>
            <a:spLocks noGrp="1"/>
          </p:cNvSpPr>
          <p:nvPr>
            <p:ph type="body" idx="1"/>
          </p:nvPr>
        </p:nvSpPr>
        <p:spPr>
          <a:xfrm>
            <a:off x="2209800" y="1928814"/>
            <a:ext cx="7772400" cy="1500187"/>
          </a:xfrm>
        </p:spPr>
        <p:txBody>
          <a:bodyPr/>
          <a:lstStyle/>
          <a:p>
            <a:pPr algn="ctr"/>
            <a:r>
              <a:rPr lang="it-IT" sz="8000" b="1" dirty="0">
                <a:solidFill>
                  <a:srgbClr val="FF0000"/>
                </a:solidFill>
              </a:rPr>
              <a:t>2020</a:t>
            </a:r>
          </a:p>
        </p:txBody>
      </p:sp>
    </p:spTree>
    <p:extLst>
      <p:ext uri="{BB962C8B-B14F-4D97-AF65-F5344CB8AC3E}">
        <p14:creationId xmlns:p14="http://schemas.microsoft.com/office/powerpoint/2010/main" val="168821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FE1D77-A274-4BA5-A625-440A64740721}"/>
              </a:ext>
            </a:extLst>
          </p:cNvPr>
          <p:cNvSpPr>
            <a:spLocks noGrp="1"/>
          </p:cNvSpPr>
          <p:nvPr>
            <p:ph type="title"/>
          </p:nvPr>
        </p:nvSpPr>
        <p:spPr/>
        <p:txBody>
          <a:bodyPr/>
          <a:lstStyle/>
          <a:p>
            <a:r>
              <a:rPr lang="it-IT" dirty="0"/>
              <a:t>Il </a:t>
            </a:r>
            <a:r>
              <a:rPr lang="it-IT" dirty="0" err="1"/>
              <a:t>Covid</a:t>
            </a:r>
            <a:endParaRPr lang="it-IT" dirty="0"/>
          </a:p>
        </p:txBody>
      </p:sp>
      <p:sp>
        <p:nvSpPr>
          <p:cNvPr id="3" name="Segnaposto contenuto 2">
            <a:extLst>
              <a:ext uri="{FF2B5EF4-FFF2-40B4-BE49-F238E27FC236}">
                <a16:creationId xmlns:a16="http://schemas.microsoft.com/office/drawing/2014/main" id="{36EBA58D-34F5-4F68-A74D-CDFF99A38E58}"/>
              </a:ext>
            </a:extLst>
          </p:cNvPr>
          <p:cNvSpPr>
            <a:spLocks noGrp="1"/>
          </p:cNvSpPr>
          <p:nvPr>
            <p:ph idx="1"/>
          </p:nvPr>
        </p:nvSpPr>
        <p:spPr>
          <a:xfrm>
            <a:off x="1971267" y="1340769"/>
            <a:ext cx="8229600" cy="4785385"/>
          </a:xfrm>
        </p:spPr>
        <p:txBody>
          <a:bodyPr anchor="ctr" anchorCtr="0">
            <a:normAutofit lnSpcReduction="10000"/>
          </a:bodyPr>
          <a:lstStyle/>
          <a:p>
            <a:pPr marL="269875" indent="-269875" algn="ctr">
              <a:spcBef>
                <a:spcPts val="1200"/>
              </a:spcBef>
              <a:buFont typeface="Wingdings" panose="05000000000000000000" pitchFamily="2" charset="2"/>
              <a:buChar char="Ø"/>
            </a:pPr>
            <a:r>
              <a:rPr lang="it-IT" dirty="0"/>
              <a:t>i </a:t>
            </a:r>
            <a:r>
              <a:rPr lang="it-IT" b="1" cap="all" dirty="0">
                <a:solidFill>
                  <a:srgbClr val="FF0000"/>
                </a:solidFill>
                <a:effectLst>
                  <a:outerShdw blurRad="38100" dist="38100" dir="2700000" algn="tl">
                    <a:srgbClr val="000000">
                      <a:alpha val="43137"/>
                    </a:srgbClr>
                  </a:outerShdw>
                </a:effectLst>
              </a:rPr>
              <a:t>processi</a:t>
            </a:r>
            <a:r>
              <a:rPr lang="it-IT" cap="all" dirty="0"/>
              <a:t> logistici e distributivi</a:t>
            </a:r>
            <a:r>
              <a:rPr lang="it-IT" dirty="0"/>
              <a:t> di Aequos e dei GAS messi in campo si sono mostrati </a:t>
            </a:r>
            <a:r>
              <a:rPr lang="it-IT" b="1" cap="all" dirty="0">
                <a:solidFill>
                  <a:srgbClr val="FF0000"/>
                </a:solidFill>
                <a:effectLst>
                  <a:outerShdw blurRad="38100" dist="38100" dir="2700000" algn="tl">
                    <a:srgbClr val="000000">
                      <a:alpha val="43137"/>
                    </a:srgbClr>
                  </a:outerShdw>
                </a:effectLst>
              </a:rPr>
              <a:t>molto più sicuri</a:t>
            </a:r>
            <a:r>
              <a:rPr lang="it-IT" cap="all" dirty="0"/>
              <a:t> </a:t>
            </a:r>
            <a:r>
              <a:rPr lang="it-IT" dirty="0"/>
              <a:t>di quelli tipici della GDO</a:t>
            </a:r>
          </a:p>
          <a:p>
            <a:pPr marL="269875" indent="-269875" algn="ctr">
              <a:spcBef>
                <a:spcPts val="1200"/>
              </a:spcBef>
              <a:buFont typeface="Wingdings" panose="05000000000000000000" pitchFamily="2" charset="2"/>
              <a:buChar char="Ø"/>
            </a:pPr>
            <a:r>
              <a:rPr lang="it-IT" dirty="0"/>
              <a:t>L’epidemia ha, quindi, probabilmente </a:t>
            </a:r>
            <a:r>
              <a:rPr lang="it-IT" b="1" cap="all" dirty="0">
                <a:solidFill>
                  <a:srgbClr val="FF0000"/>
                </a:solidFill>
                <a:effectLst>
                  <a:outerShdw blurRad="38100" dist="38100" dir="2700000" algn="tl">
                    <a:srgbClr val="000000">
                      <a:alpha val="43137"/>
                    </a:srgbClr>
                  </a:outerShdw>
                </a:effectLst>
              </a:rPr>
              <a:t>avvicinato</a:t>
            </a:r>
            <a:r>
              <a:rPr lang="it-IT" cap="all" dirty="0"/>
              <a:t> al nostro mondo altre </a:t>
            </a:r>
            <a:r>
              <a:rPr lang="it-IT" b="1" cap="all" dirty="0">
                <a:solidFill>
                  <a:srgbClr val="FF0000"/>
                </a:solidFill>
                <a:effectLst>
                  <a:outerShdw blurRad="38100" dist="38100" dir="2700000" algn="tl">
                    <a:srgbClr val="000000">
                      <a:alpha val="43137"/>
                    </a:srgbClr>
                  </a:outerShdw>
                </a:effectLst>
              </a:rPr>
              <a:t>famiglie</a:t>
            </a:r>
            <a:r>
              <a:rPr lang="it-IT" cap="all" dirty="0"/>
              <a:t> </a:t>
            </a:r>
            <a:r>
              <a:rPr lang="it-IT" dirty="0"/>
              <a:t>ed amici e/o ridotto l’accesso ai supermercati da parte degli stessi gasisti facendo ulteriormente crescere i volumi</a:t>
            </a:r>
          </a:p>
          <a:p>
            <a:pPr marL="269875" indent="-269875" algn="ctr">
              <a:spcBef>
                <a:spcPts val="1200"/>
              </a:spcBef>
              <a:buFont typeface="Wingdings" panose="05000000000000000000" pitchFamily="2" charset="2"/>
              <a:buChar char="Ø"/>
            </a:pPr>
            <a:r>
              <a:rPr lang="it-IT" dirty="0"/>
              <a:t>Al fine di ridurre le occasioni di contagio i </a:t>
            </a:r>
            <a:r>
              <a:rPr lang="it-IT" cap="all" dirty="0"/>
              <a:t>processi logistici di magazzino </a:t>
            </a:r>
            <a:r>
              <a:rPr lang="it-IT" dirty="0"/>
              <a:t>sono stati gestiti sempre dalle </a:t>
            </a:r>
            <a:r>
              <a:rPr lang="it-IT" b="1" cap="all" dirty="0">
                <a:solidFill>
                  <a:srgbClr val="FF0000"/>
                </a:solidFill>
                <a:effectLst>
                  <a:outerShdw blurRad="38100" dist="38100" dir="2700000" algn="tl">
                    <a:srgbClr val="000000">
                      <a:alpha val="43137"/>
                    </a:srgbClr>
                  </a:outerShdw>
                </a:effectLst>
              </a:rPr>
              <a:t>medesime persone </a:t>
            </a:r>
            <a:r>
              <a:rPr lang="it-IT" dirty="0"/>
              <a:t>(cui va il </a:t>
            </a:r>
            <a:r>
              <a:rPr lang="it-IT" b="1" cap="all" dirty="0">
                <a:solidFill>
                  <a:srgbClr val="FF0000"/>
                </a:solidFill>
                <a:effectLst>
                  <a:outerShdw blurRad="38100" dist="38100" dir="2700000" algn="tl">
                    <a:srgbClr val="000000">
                      <a:alpha val="43137"/>
                    </a:srgbClr>
                  </a:outerShdw>
                </a:effectLst>
              </a:rPr>
              <a:t>nostro sentito </a:t>
            </a:r>
            <a:r>
              <a:rPr lang="it-IT" b="1" cap="all" dirty="0" err="1">
                <a:solidFill>
                  <a:srgbClr val="FF0000"/>
                </a:solidFill>
                <a:effectLst>
                  <a:outerShdw blurRad="38100" dist="38100" dir="2700000" algn="tl">
                    <a:srgbClr val="000000">
                      <a:alpha val="43137"/>
                    </a:srgbClr>
                  </a:outerShdw>
                </a:effectLst>
              </a:rPr>
              <a:t>riNgraziamento</a:t>
            </a:r>
            <a:r>
              <a:rPr lang="it-IT" dirty="0"/>
              <a:t>) </a:t>
            </a:r>
          </a:p>
          <a:p>
            <a:pPr marL="269875" indent="-269875" algn="ctr">
              <a:spcBef>
                <a:spcPts val="1200"/>
              </a:spcBef>
              <a:buFont typeface="Wingdings" panose="05000000000000000000" pitchFamily="2" charset="2"/>
              <a:buChar char="Ø"/>
            </a:pPr>
            <a:r>
              <a:rPr lang="it-IT" dirty="0"/>
              <a:t>Le </a:t>
            </a:r>
            <a:r>
              <a:rPr lang="it-IT" cap="all" dirty="0"/>
              <a:t>difficoltà logistiche di spostamento </a:t>
            </a:r>
            <a:r>
              <a:rPr lang="it-IT" dirty="0"/>
              <a:t>dei Gasisti hanno trovato una soluzione in </a:t>
            </a:r>
            <a:r>
              <a:rPr lang="it-IT" b="1" cap="all" dirty="0">
                <a:solidFill>
                  <a:srgbClr val="FF0000"/>
                </a:solidFill>
                <a:effectLst>
                  <a:outerShdw blurRad="38100" dist="38100" dir="2700000" algn="tl">
                    <a:srgbClr val="000000">
                      <a:alpha val="43137"/>
                    </a:srgbClr>
                  </a:outerShdw>
                </a:effectLst>
              </a:rPr>
              <a:t>nuove procedure </a:t>
            </a:r>
            <a:r>
              <a:rPr lang="it-IT" dirty="0"/>
              <a:t>e nelle </a:t>
            </a:r>
            <a:r>
              <a:rPr lang="it-IT" b="1" cap="all" dirty="0">
                <a:solidFill>
                  <a:srgbClr val="FF0000"/>
                </a:solidFill>
                <a:effectLst>
                  <a:outerShdw blurRad="38100" dist="38100" dir="2700000" algn="tl">
                    <a:srgbClr val="000000">
                      <a:alpha val="43137"/>
                    </a:srgbClr>
                  </a:outerShdw>
                </a:effectLst>
              </a:rPr>
              <a:t>lettere di incarico </a:t>
            </a:r>
            <a:r>
              <a:rPr lang="it-IT" dirty="0"/>
              <a:t>(settimanalmente ne sono state prodotte in media oltre 200)</a:t>
            </a:r>
          </a:p>
          <a:p>
            <a:pPr marL="269875" indent="-269875" algn="ctr">
              <a:spcBef>
                <a:spcPts val="1200"/>
              </a:spcBef>
              <a:buFont typeface="Wingdings" panose="05000000000000000000" pitchFamily="2" charset="2"/>
              <a:buChar char="Ø"/>
            </a:pPr>
            <a:r>
              <a:rPr lang="it-IT" dirty="0"/>
              <a:t>Anche i singoli </a:t>
            </a:r>
            <a:r>
              <a:rPr lang="it-IT" b="1" cap="all" dirty="0">
                <a:solidFill>
                  <a:srgbClr val="FF0000"/>
                </a:solidFill>
                <a:effectLst>
                  <a:outerShdw blurRad="38100" dist="38100" dir="2700000" algn="tl">
                    <a:srgbClr val="000000">
                      <a:alpha val="43137"/>
                    </a:srgbClr>
                  </a:outerShdw>
                </a:effectLst>
              </a:rPr>
              <a:t>GAS</a:t>
            </a:r>
            <a:r>
              <a:rPr lang="it-IT" dirty="0"/>
              <a:t> hanno messo a punto </a:t>
            </a:r>
            <a:r>
              <a:rPr lang="it-IT" cap="all" dirty="0"/>
              <a:t>processi</a:t>
            </a:r>
            <a:r>
              <a:rPr lang="it-IT" dirty="0"/>
              <a:t> (anche creativi) che hanno garantito l’effettuazione della </a:t>
            </a:r>
            <a:r>
              <a:rPr lang="it-IT" cap="all" dirty="0"/>
              <a:t>distribuzione</a:t>
            </a:r>
            <a:r>
              <a:rPr lang="it-IT" dirty="0"/>
              <a:t> in totale </a:t>
            </a:r>
            <a:r>
              <a:rPr lang="it-IT" b="1" cap="all" dirty="0">
                <a:solidFill>
                  <a:srgbClr val="FF0000"/>
                </a:solidFill>
                <a:effectLst>
                  <a:outerShdw blurRad="38100" dist="38100" dir="2700000" algn="tl">
                    <a:srgbClr val="000000">
                      <a:alpha val="43137"/>
                    </a:srgbClr>
                  </a:outerShdw>
                </a:effectLst>
              </a:rPr>
              <a:t>sicurezza</a:t>
            </a:r>
          </a:p>
          <a:p>
            <a:pPr marL="269875" indent="-269875" algn="ctr">
              <a:spcBef>
                <a:spcPts val="1200"/>
              </a:spcBef>
              <a:buFont typeface="Wingdings" panose="05000000000000000000" pitchFamily="2" charset="2"/>
              <a:buChar char="Ø"/>
            </a:pPr>
            <a:r>
              <a:rPr lang="it-IT" dirty="0"/>
              <a:t>Al termine del periodo di lockdown, diverse </a:t>
            </a:r>
            <a:r>
              <a:rPr lang="it-IT" b="1" cap="all" dirty="0">
                <a:solidFill>
                  <a:srgbClr val="FF0000"/>
                </a:solidFill>
                <a:effectLst>
                  <a:outerShdw blurRad="38100" dist="38100" dir="2700000" algn="tl">
                    <a:srgbClr val="000000">
                      <a:alpha val="43137"/>
                    </a:srgbClr>
                  </a:outerShdw>
                </a:effectLst>
              </a:rPr>
              <a:t>famiglie</a:t>
            </a:r>
            <a:r>
              <a:rPr lang="it-IT" dirty="0"/>
              <a:t> ci hanno abbandonato, ma </a:t>
            </a:r>
            <a:r>
              <a:rPr lang="it-IT" b="1" cap="all" dirty="0">
                <a:solidFill>
                  <a:srgbClr val="FF0000"/>
                </a:solidFill>
                <a:effectLst>
                  <a:outerShdw blurRad="38100" dist="38100" dir="2700000" algn="tl">
                    <a:srgbClr val="000000">
                      <a:alpha val="43137"/>
                    </a:srgbClr>
                  </a:outerShdw>
                </a:effectLst>
              </a:rPr>
              <a:t>molte sono rimaste</a:t>
            </a:r>
          </a:p>
        </p:txBody>
      </p:sp>
    </p:spTree>
    <p:extLst>
      <p:ext uri="{BB962C8B-B14F-4D97-AF65-F5344CB8AC3E}">
        <p14:creationId xmlns:p14="http://schemas.microsoft.com/office/powerpoint/2010/main" val="19056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FE1D77-A274-4BA5-A625-440A64740721}"/>
              </a:ext>
            </a:extLst>
          </p:cNvPr>
          <p:cNvSpPr>
            <a:spLocks noGrp="1"/>
          </p:cNvSpPr>
          <p:nvPr>
            <p:ph type="title"/>
          </p:nvPr>
        </p:nvSpPr>
        <p:spPr/>
        <p:txBody>
          <a:bodyPr/>
          <a:lstStyle/>
          <a:p>
            <a:r>
              <a:rPr lang="it-IT" dirty="0"/>
              <a:t>Il </a:t>
            </a:r>
            <a:r>
              <a:rPr lang="it-IT" dirty="0" err="1"/>
              <a:t>Covid</a:t>
            </a:r>
            <a:endParaRPr lang="it-IT" dirty="0"/>
          </a:p>
        </p:txBody>
      </p:sp>
      <p:sp>
        <p:nvSpPr>
          <p:cNvPr id="3" name="Segnaposto contenuto 2">
            <a:extLst>
              <a:ext uri="{FF2B5EF4-FFF2-40B4-BE49-F238E27FC236}">
                <a16:creationId xmlns:a16="http://schemas.microsoft.com/office/drawing/2014/main" id="{36EBA58D-34F5-4F68-A74D-CDFF99A38E58}"/>
              </a:ext>
            </a:extLst>
          </p:cNvPr>
          <p:cNvSpPr>
            <a:spLocks noGrp="1"/>
          </p:cNvSpPr>
          <p:nvPr>
            <p:ph idx="1"/>
          </p:nvPr>
        </p:nvSpPr>
        <p:spPr>
          <a:xfrm>
            <a:off x="1971267" y="1340769"/>
            <a:ext cx="8229600" cy="4785385"/>
          </a:xfrm>
        </p:spPr>
        <p:txBody>
          <a:bodyPr anchor="ctr" anchorCtr="0"/>
          <a:lstStyle/>
          <a:p>
            <a:pPr marL="269875" indent="-269875" algn="ctr">
              <a:spcBef>
                <a:spcPts val="1200"/>
              </a:spcBef>
              <a:buFont typeface="Wingdings" panose="05000000000000000000" pitchFamily="2" charset="2"/>
              <a:buChar char="Ø"/>
            </a:pPr>
            <a:r>
              <a:rPr lang="it-IT" dirty="0"/>
              <a:t>per far fronte al </a:t>
            </a:r>
            <a:r>
              <a:rPr lang="it-IT" dirty="0" err="1"/>
              <a:t>lockdown</a:t>
            </a:r>
            <a:r>
              <a:rPr lang="it-IT" dirty="0"/>
              <a:t> i </a:t>
            </a:r>
            <a:r>
              <a:rPr lang="it-IT" b="1" cap="all" dirty="0">
                <a:solidFill>
                  <a:srgbClr val="FF0000"/>
                </a:solidFill>
                <a:effectLst>
                  <a:outerShdw blurRad="38100" dist="38100" dir="2700000" algn="tl">
                    <a:srgbClr val="000000">
                      <a:alpha val="43137"/>
                    </a:srgbClr>
                  </a:outerShdw>
                </a:effectLst>
              </a:rPr>
              <a:t>processi di coordinamento </a:t>
            </a:r>
            <a:r>
              <a:rPr lang="it-IT" dirty="0"/>
              <a:t>di base sono continuati attraverso l’utilizzo delle </a:t>
            </a:r>
            <a:r>
              <a:rPr lang="it-IT" b="1" cap="all" dirty="0">
                <a:solidFill>
                  <a:srgbClr val="FF0000"/>
                </a:solidFill>
                <a:effectLst>
                  <a:outerShdw blurRad="38100" dist="38100" dir="2700000" algn="tl">
                    <a:srgbClr val="000000">
                      <a:alpha val="43137"/>
                    </a:srgbClr>
                  </a:outerShdw>
                </a:effectLst>
              </a:rPr>
              <a:t>strumentazioni elettroniche </a:t>
            </a:r>
          </a:p>
          <a:p>
            <a:pPr marL="269875" indent="-269875" algn="ctr">
              <a:spcBef>
                <a:spcPts val="1200"/>
              </a:spcBef>
              <a:buFont typeface="Wingdings" panose="05000000000000000000" pitchFamily="2" charset="2"/>
              <a:buChar char="Ø"/>
            </a:pPr>
            <a:r>
              <a:rPr lang="it-IT" dirty="0"/>
              <a:t>i processi di </a:t>
            </a:r>
            <a:r>
              <a:rPr lang="it-IT" b="1" cap="all" dirty="0">
                <a:solidFill>
                  <a:srgbClr val="FF0000"/>
                </a:solidFill>
                <a:effectLst>
                  <a:outerShdw blurRad="38100" dist="38100" dir="2700000" algn="tl">
                    <a:srgbClr val="000000">
                      <a:alpha val="43137"/>
                    </a:srgbClr>
                  </a:outerShdw>
                </a:effectLst>
              </a:rPr>
              <a:t>sviluppo</a:t>
            </a:r>
            <a:r>
              <a:rPr lang="it-IT" dirty="0"/>
              <a:t>, di </a:t>
            </a:r>
            <a:r>
              <a:rPr lang="it-IT" b="1" cap="all" dirty="0">
                <a:solidFill>
                  <a:srgbClr val="FF0000"/>
                </a:solidFill>
                <a:effectLst>
                  <a:outerShdw blurRad="38100" dist="38100" dir="2700000" algn="tl">
                    <a:srgbClr val="000000">
                      <a:alpha val="43137"/>
                    </a:srgbClr>
                  </a:outerShdw>
                </a:effectLst>
              </a:rPr>
              <a:t>incontro</a:t>
            </a:r>
            <a:r>
              <a:rPr lang="it-IT" dirty="0"/>
              <a:t>, </a:t>
            </a:r>
            <a:r>
              <a:rPr lang="it-IT" b="1" cap="all" dirty="0">
                <a:solidFill>
                  <a:srgbClr val="FF0000"/>
                </a:solidFill>
                <a:effectLst>
                  <a:outerShdw blurRad="38100" dist="38100" dir="2700000" algn="tl">
                    <a:srgbClr val="000000">
                      <a:alpha val="43137"/>
                    </a:srgbClr>
                  </a:outerShdw>
                </a:effectLst>
              </a:rPr>
              <a:t>formazione</a:t>
            </a:r>
            <a:r>
              <a:rPr lang="it-IT" dirty="0"/>
              <a:t> e di </a:t>
            </a:r>
            <a:r>
              <a:rPr lang="it-IT" b="1" cap="all" dirty="0">
                <a:solidFill>
                  <a:srgbClr val="FF0000"/>
                </a:solidFill>
                <a:effectLst>
                  <a:outerShdw blurRad="38100" dist="38100" dir="2700000" algn="tl">
                    <a:srgbClr val="000000">
                      <a:alpha val="43137"/>
                    </a:srgbClr>
                  </a:outerShdw>
                </a:effectLst>
              </a:rPr>
              <a:t>integrazione</a:t>
            </a:r>
            <a:r>
              <a:rPr lang="it-IT" dirty="0"/>
              <a:t> sono stati </a:t>
            </a:r>
            <a:r>
              <a:rPr lang="it-IT" b="1" cap="all" dirty="0">
                <a:solidFill>
                  <a:srgbClr val="FF0000"/>
                </a:solidFill>
                <a:effectLst>
                  <a:outerShdw blurRad="38100" dist="38100" dir="2700000" algn="tl">
                    <a:srgbClr val="000000">
                      <a:alpha val="43137"/>
                    </a:srgbClr>
                  </a:outerShdw>
                </a:effectLst>
              </a:rPr>
              <a:t>momentaneamente sospesi </a:t>
            </a:r>
            <a:r>
              <a:rPr lang="it-IT" dirty="0"/>
              <a:t>in attesa dell’allentamento delle disposizioni restrittive</a:t>
            </a:r>
          </a:p>
          <a:p>
            <a:pPr marL="269875" indent="-269875" algn="ctr">
              <a:spcBef>
                <a:spcPts val="1200"/>
              </a:spcBef>
              <a:buFont typeface="Wingdings" panose="05000000000000000000" pitchFamily="2" charset="2"/>
              <a:buChar char="Ø"/>
            </a:pPr>
            <a:r>
              <a:rPr lang="it-IT" dirty="0"/>
              <a:t>la </a:t>
            </a:r>
            <a:r>
              <a:rPr lang="it-IT" b="1" cap="all" dirty="0">
                <a:solidFill>
                  <a:srgbClr val="FF0000"/>
                </a:solidFill>
                <a:effectLst>
                  <a:outerShdw blurRad="38100" dist="38100" dir="2700000" algn="tl">
                    <a:srgbClr val="000000">
                      <a:alpha val="43137"/>
                    </a:srgbClr>
                  </a:outerShdw>
                </a:effectLst>
              </a:rPr>
              <a:t>festa</a:t>
            </a:r>
            <a:r>
              <a:rPr lang="it-IT" dirty="0"/>
              <a:t> è stata inizialmente riprogrammata per l’autunno, ma la cautela ha orientato verso un suo </a:t>
            </a:r>
            <a:r>
              <a:rPr lang="it-IT" b="1" cap="all" dirty="0">
                <a:solidFill>
                  <a:srgbClr val="FF0000"/>
                </a:solidFill>
                <a:effectLst>
                  <a:outerShdw blurRad="38100" dist="38100" dir="2700000" algn="tl">
                    <a:srgbClr val="000000">
                      <a:alpha val="43137"/>
                    </a:srgbClr>
                  </a:outerShdw>
                </a:effectLst>
              </a:rPr>
              <a:t>rinvio a data da destinarsi</a:t>
            </a:r>
          </a:p>
          <a:p>
            <a:pPr marL="269875" indent="-269875" algn="ctr">
              <a:spcBef>
                <a:spcPts val="1200"/>
              </a:spcBef>
              <a:buFont typeface="Wingdings" panose="05000000000000000000" pitchFamily="2" charset="2"/>
              <a:buChar char="Ø"/>
            </a:pPr>
            <a:r>
              <a:rPr lang="it-IT" dirty="0"/>
              <a:t>per l’epidemia ci sono stati numerosi </a:t>
            </a:r>
            <a:r>
              <a:rPr lang="it-IT" b="1" cap="all" dirty="0">
                <a:solidFill>
                  <a:srgbClr val="FF0000"/>
                </a:solidFill>
                <a:effectLst>
                  <a:outerShdw blurRad="38100" dist="38100" dir="2700000" algn="tl">
                    <a:srgbClr val="000000">
                      <a:alpha val="43137"/>
                    </a:srgbClr>
                  </a:outerShdw>
                </a:effectLst>
              </a:rPr>
              <a:t>scambi di informazioni </a:t>
            </a:r>
            <a:r>
              <a:rPr lang="it-IT" dirty="0"/>
              <a:t>con i produttori ed i Gas, parte dei quali sono stati inseriti nel </a:t>
            </a:r>
            <a:r>
              <a:rPr lang="it-IT" b="1" cap="all" dirty="0">
                <a:solidFill>
                  <a:srgbClr val="FF0000"/>
                </a:solidFill>
                <a:effectLst>
                  <a:outerShdw blurRad="38100" dist="38100" dir="2700000" algn="tl">
                    <a:srgbClr val="000000">
                      <a:alpha val="43137"/>
                    </a:srgbClr>
                  </a:outerShdw>
                </a:effectLst>
              </a:rPr>
              <a:t>Notiziario</a:t>
            </a:r>
          </a:p>
          <a:p>
            <a:pPr marL="269875" indent="-269875" algn="ctr">
              <a:spcBef>
                <a:spcPts val="1200"/>
              </a:spcBef>
              <a:buFont typeface="Wingdings" panose="05000000000000000000" pitchFamily="2" charset="2"/>
              <a:buChar char="Ø"/>
            </a:pPr>
            <a:r>
              <a:rPr lang="it-IT" dirty="0"/>
              <a:t>ci sarebbe piaciuto e ci piacerebbe </a:t>
            </a:r>
            <a:r>
              <a:rPr lang="it-IT" b="1" cap="all" dirty="0">
                <a:solidFill>
                  <a:srgbClr val="FF0000"/>
                </a:solidFill>
                <a:effectLst>
                  <a:outerShdw blurRad="38100" dist="38100" dir="2700000" algn="tl">
                    <a:srgbClr val="000000">
                      <a:alpha val="43137"/>
                    </a:srgbClr>
                  </a:outerShdw>
                </a:effectLst>
              </a:rPr>
              <a:t>«scrivere» la storia </a:t>
            </a:r>
            <a:r>
              <a:rPr lang="it-IT" dirty="0"/>
              <a:t>di quanto successo in questo periodo, attraverso le vostre voci, quelle delle famiglie, di chi fa la logistica, dei produttori, ma non abbiamo le energie. Se vi va, dateci una mano</a:t>
            </a:r>
          </a:p>
        </p:txBody>
      </p:sp>
    </p:spTree>
    <p:extLst>
      <p:ext uri="{BB962C8B-B14F-4D97-AF65-F5344CB8AC3E}">
        <p14:creationId xmlns:p14="http://schemas.microsoft.com/office/powerpoint/2010/main" val="225639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FE1D77-A274-4BA5-A625-440A64740721}"/>
              </a:ext>
            </a:extLst>
          </p:cNvPr>
          <p:cNvSpPr>
            <a:spLocks noGrp="1"/>
          </p:cNvSpPr>
          <p:nvPr>
            <p:ph type="title"/>
          </p:nvPr>
        </p:nvSpPr>
        <p:spPr/>
        <p:txBody>
          <a:bodyPr/>
          <a:lstStyle/>
          <a:p>
            <a:r>
              <a:rPr lang="it-IT" dirty="0"/>
              <a:t>Il Nuovo Magazzino</a:t>
            </a:r>
          </a:p>
        </p:txBody>
      </p:sp>
      <p:sp>
        <p:nvSpPr>
          <p:cNvPr id="3" name="Segnaposto contenuto 2">
            <a:extLst>
              <a:ext uri="{FF2B5EF4-FFF2-40B4-BE49-F238E27FC236}">
                <a16:creationId xmlns:a16="http://schemas.microsoft.com/office/drawing/2014/main" id="{36EBA58D-34F5-4F68-A74D-CDFF99A38E58}"/>
              </a:ext>
            </a:extLst>
          </p:cNvPr>
          <p:cNvSpPr>
            <a:spLocks noGrp="1"/>
          </p:cNvSpPr>
          <p:nvPr>
            <p:ph idx="1"/>
          </p:nvPr>
        </p:nvSpPr>
        <p:spPr>
          <a:xfrm>
            <a:off x="1971267" y="1340769"/>
            <a:ext cx="8229600" cy="4785385"/>
          </a:xfrm>
        </p:spPr>
        <p:txBody>
          <a:bodyPr anchor="ctr" anchorCtr="0">
            <a:normAutofit/>
          </a:bodyPr>
          <a:lstStyle/>
          <a:p>
            <a:pPr marL="269875" indent="-269875" algn="ctr">
              <a:spcBef>
                <a:spcPts val="0"/>
              </a:spcBef>
              <a:buFont typeface="Wingdings" panose="05000000000000000000" pitchFamily="2" charset="2"/>
              <a:buChar char="Ø"/>
            </a:pPr>
            <a:r>
              <a:rPr lang="it-IT" dirty="0"/>
              <a:t>Per far fronte ai crescenti volumi abbiamo trovato ed avviato un  </a:t>
            </a:r>
            <a:r>
              <a:rPr lang="it-IT" b="1" cap="all" dirty="0">
                <a:solidFill>
                  <a:srgbClr val="FF0000"/>
                </a:solidFill>
                <a:effectLst>
                  <a:outerShdw blurRad="38100" dist="38100" dir="2700000" algn="tl">
                    <a:srgbClr val="000000">
                      <a:alpha val="43137"/>
                    </a:srgbClr>
                  </a:outerShdw>
                </a:effectLst>
              </a:rPr>
              <a:t>nuovo magazzino</a:t>
            </a:r>
            <a:r>
              <a:rPr lang="it-IT" dirty="0"/>
              <a:t> molto più grande del precedente (quasi il doppio) con una cella altrettanto grande, che ci ha consentito di affrontare settimane con picchi oltre le 20 tonn e che ci da sicurezza rispetto a future crescite</a:t>
            </a:r>
            <a:endParaRPr lang="it-IT" b="1" cap="all" dirty="0">
              <a:solidFill>
                <a:srgbClr val="FF0000"/>
              </a:solidFill>
              <a:effectLst>
                <a:outerShdw blurRad="38100" dist="38100" dir="2700000" algn="tl">
                  <a:srgbClr val="000000">
                    <a:alpha val="43137"/>
                  </a:srgbClr>
                </a:outerShdw>
              </a:effectLst>
            </a:endParaRPr>
          </a:p>
          <a:p>
            <a:pPr marL="269875" indent="-269875" algn="ctr">
              <a:spcBef>
                <a:spcPts val="1200"/>
              </a:spcBef>
              <a:buFont typeface="Wingdings" panose="05000000000000000000" pitchFamily="2" charset="2"/>
              <a:buChar char="Ø"/>
            </a:pPr>
            <a:r>
              <a:rPr lang="it-IT" dirty="0"/>
              <a:t>A fianco del nuovo magazzino abbiamo anche affittato un </a:t>
            </a:r>
            <a:r>
              <a:rPr lang="it-IT" b="1" cap="all" dirty="0">
                <a:solidFill>
                  <a:srgbClr val="FF0000"/>
                </a:solidFill>
                <a:effectLst>
                  <a:outerShdw blurRad="38100" dist="38100" dir="2700000" algn="tl">
                    <a:srgbClr val="000000">
                      <a:alpha val="43137"/>
                    </a:srgbClr>
                  </a:outerShdw>
                </a:effectLst>
              </a:rPr>
              <a:t>immobile</a:t>
            </a:r>
            <a:r>
              <a:rPr lang="it-IT" dirty="0"/>
              <a:t> più piccolo, con lo scopo di dare concretezza al progetto già in cantiere da anni di una «</a:t>
            </a:r>
            <a:r>
              <a:rPr lang="it-IT" b="1" cap="all" dirty="0">
                <a:solidFill>
                  <a:srgbClr val="FF0000"/>
                </a:solidFill>
                <a:effectLst>
                  <a:outerShdw blurRad="38100" dist="38100" dir="2700000" algn="tl">
                    <a:srgbClr val="000000">
                      <a:alpha val="43137"/>
                    </a:srgbClr>
                  </a:outerShdw>
                </a:effectLst>
              </a:rPr>
              <a:t>casa di </a:t>
            </a:r>
            <a:r>
              <a:rPr lang="it-IT" b="1" cap="all" dirty="0" err="1">
                <a:solidFill>
                  <a:srgbClr val="FF0000"/>
                </a:solidFill>
                <a:effectLst>
                  <a:outerShdw blurRad="38100" dist="38100" dir="2700000" algn="tl">
                    <a:srgbClr val="000000">
                      <a:alpha val="43137"/>
                    </a:srgbClr>
                  </a:outerShdw>
                </a:effectLst>
              </a:rPr>
              <a:t>aequos</a:t>
            </a:r>
            <a:r>
              <a:rPr lang="it-IT" dirty="0"/>
              <a:t>» </a:t>
            </a:r>
          </a:p>
          <a:p>
            <a:pPr marL="269875" indent="-269875" algn="ctr">
              <a:spcBef>
                <a:spcPts val="1200"/>
              </a:spcBef>
              <a:buFont typeface="Wingdings" panose="05000000000000000000" pitchFamily="2" charset="2"/>
              <a:buChar char="Ø"/>
            </a:pPr>
            <a:r>
              <a:rPr lang="it-IT" dirty="0"/>
              <a:t>Se tutto andrà per il meglio (alcune difficoltà le abbiamo incontrate) sarà anche l’occasione per dare avvio a </a:t>
            </a:r>
            <a:r>
              <a:rPr lang="it-IT" b="1" cap="all" dirty="0">
                <a:solidFill>
                  <a:srgbClr val="FF0000"/>
                </a:solidFill>
                <a:effectLst>
                  <a:outerShdw blurRad="38100" dist="38100" dir="2700000" algn="tl">
                    <a:srgbClr val="000000">
                      <a:alpha val="43137"/>
                    </a:srgbClr>
                  </a:outerShdw>
                </a:effectLst>
              </a:rPr>
              <a:t>nuove iniziative</a:t>
            </a:r>
            <a:r>
              <a:rPr lang="it-IT" dirty="0"/>
              <a:t> coerenti con lo Statuto, i nostri Obiettivi ed i nostri Valori</a:t>
            </a:r>
          </a:p>
        </p:txBody>
      </p:sp>
    </p:spTree>
    <p:extLst>
      <p:ext uri="{BB962C8B-B14F-4D97-AF65-F5344CB8AC3E}">
        <p14:creationId xmlns:p14="http://schemas.microsoft.com/office/powerpoint/2010/main" val="174232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id="{552A9E83-8533-4B8B-9A7E-17A6BE9E3717}"/>
              </a:ext>
            </a:extLst>
          </p:cNvPr>
          <p:cNvSpPr/>
          <p:nvPr/>
        </p:nvSpPr>
        <p:spPr>
          <a:xfrm>
            <a:off x="647114" y="745589"/>
            <a:ext cx="11544887" cy="5797548"/>
          </a:xfrm>
          <a:prstGeom prst="round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18" name="Title 1">
            <a:extLst>
              <a:ext uri="{FF2B5EF4-FFF2-40B4-BE49-F238E27FC236}">
                <a16:creationId xmlns:a16="http://schemas.microsoft.com/office/drawing/2014/main" id="{E79497A2-CBFC-457B-8560-E43223CE2336}"/>
              </a:ext>
            </a:extLst>
          </p:cNvPr>
          <p:cNvSpPr>
            <a:spLocks noGrp="1"/>
          </p:cNvSpPr>
          <p:nvPr>
            <p:ph type="title"/>
          </p:nvPr>
        </p:nvSpPr>
        <p:spPr/>
        <p:txBody>
          <a:bodyPr/>
          <a:lstStyle/>
          <a:p>
            <a:pPr eaLnBrk="1" hangingPunct="1"/>
            <a:r>
              <a:rPr lang="it-IT" altLang="en-US" dirty="0">
                <a:solidFill>
                  <a:srgbClr val="006600"/>
                </a:solidFill>
              </a:rPr>
              <a:t>dal Tavolo Produttori</a:t>
            </a:r>
            <a:endParaRPr lang="en-US" altLang="en-US" dirty="0">
              <a:solidFill>
                <a:srgbClr val="006600"/>
              </a:solidFill>
            </a:endParaRPr>
          </a:p>
        </p:txBody>
      </p:sp>
      <p:grpSp>
        <p:nvGrpSpPr>
          <p:cNvPr id="2" name="Gruppo 1">
            <a:extLst>
              <a:ext uri="{FF2B5EF4-FFF2-40B4-BE49-F238E27FC236}">
                <a16:creationId xmlns:a16="http://schemas.microsoft.com/office/drawing/2014/main" id="{D1CAEB60-F254-430E-BD60-7A7E30266DAF}"/>
              </a:ext>
            </a:extLst>
          </p:cNvPr>
          <p:cNvGrpSpPr/>
          <p:nvPr/>
        </p:nvGrpSpPr>
        <p:grpSpPr>
          <a:xfrm>
            <a:off x="1047542" y="1129011"/>
            <a:ext cx="11053613" cy="5290107"/>
            <a:chOff x="934998" y="1016467"/>
            <a:chExt cx="11053613" cy="5290107"/>
          </a:xfrm>
        </p:grpSpPr>
        <p:sp>
          <p:nvSpPr>
            <p:cNvPr id="26" name="Rettangolo 25"/>
            <p:cNvSpPr/>
            <p:nvPr/>
          </p:nvSpPr>
          <p:spPr>
            <a:xfrm>
              <a:off x="2961970" y="1837564"/>
              <a:ext cx="6268060" cy="3170099"/>
            </a:xfrm>
            <a:prstGeom prst="rect">
              <a:avLst/>
            </a:prstGeom>
          </p:spPr>
          <p:txBody>
            <a:bodyPr wrap="square">
              <a:spAutoFit/>
            </a:bodyPr>
            <a:lstStyle/>
            <a:p>
              <a:r>
                <a:rPr lang="it-IT" sz="20000" i="1" dirty="0">
                  <a:solidFill>
                    <a:srgbClr val="CCFF99"/>
                  </a:solidFill>
                </a:rPr>
                <a:t>2020</a:t>
              </a:r>
              <a:endParaRPr lang="it-IT" sz="20000" dirty="0">
                <a:solidFill>
                  <a:srgbClr val="CCFF99"/>
                </a:solidFill>
              </a:endParaRPr>
            </a:p>
          </p:txBody>
        </p:sp>
        <p:sp>
          <p:nvSpPr>
            <p:cNvPr id="3" name="Figura a mano libera 2"/>
            <p:cNvSpPr/>
            <p:nvPr/>
          </p:nvSpPr>
          <p:spPr>
            <a:xfrm>
              <a:off x="2447925" y="1470535"/>
              <a:ext cx="8029575" cy="3579224"/>
            </a:xfrm>
            <a:custGeom>
              <a:avLst/>
              <a:gdLst>
                <a:gd name="connsiteX0" fmla="*/ 0 w 8029575"/>
                <a:gd name="connsiteY0" fmla="*/ 44006 h 3579224"/>
                <a:gd name="connsiteX1" fmla="*/ 5524500 w 8029575"/>
                <a:gd name="connsiteY1" fmla="*/ 301181 h 3579224"/>
                <a:gd name="connsiteX2" fmla="*/ 6924675 w 8029575"/>
                <a:gd name="connsiteY2" fmla="*/ 2301431 h 3579224"/>
                <a:gd name="connsiteX3" fmla="*/ 2790825 w 8029575"/>
                <a:gd name="connsiteY3" fmla="*/ 1910906 h 3579224"/>
                <a:gd name="connsiteX4" fmla="*/ 200025 w 8029575"/>
                <a:gd name="connsiteY4" fmla="*/ 2301431 h 3579224"/>
                <a:gd name="connsiteX5" fmla="*/ 2533650 w 8029575"/>
                <a:gd name="connsiteY5" fmla="*/ 3568256 h 3579224"/>
                <a:gd name="connsiteX6" fmla="*/ 8029575 w 8029575"/>
                <a:gd name="connsiteY6" fmla="*/ 2901506 h 357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575" h="3579224">
                  <a:moveTo>
                    <a:pt x="0" y="44006"/>
                  </a:moveTo>
                  <a:cubicBezTo>
                    <a:pt x="2185194" y="-15525"/>
                    <a:pt x="4370388" y="-75056"/>
                    <a:pt x="5524500" y="301181"/>
                  </a:cubicBezTo>
                  <a:cubicBezTo>
                    <a:pt x="6678612" y="677418"/>
                    <a:pt x="7380288" y="2033144"/>
                    <a:pt x="6924675" y="2301431"/>
                  </a:cubicBezTo>
                  <a:cubicBezTo>
                    <a:pt x="6469063" y="2569719"/>
                    <a:pt x="3911600" y="1910906"/>
                    <a:pt x="2790825" y="1910906"/>
                  </a:cubicBezTo>
                  <a:cubicBezTo>
                    <a:pt x="1670050" y="1910906"/>
                    <a:pt x="242888" y="2025206"/>
                    <a:pt x="200025" y="2301431"/>
                  </a:cubicBezTo>
                  <a:cubicBezTo>
                    <a:pt x="157163" y="2577656"/>
                    <a:pt x="1228725" y="3468244"/>
                    <a:pt x="2533650" y="3568256"/>
                  </a:cubicBezTo>
                  <a:cubicBezTo>
                    <a:pt x="3838575" y="3668268"/>
                    <a:pt x="7015163" y="3055494"/>
                    <a:pt x="8029575" y="29015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Segnaposto contenuto 1">
              <a:extLst>
                <a:ext uri="{FF2B5EF4-FFF2-40B4-BE49-F238E27FC236}">
                  <a16:creationId xmlns:a16="http://schemas.microsoft.com/office/drawing/2014/main" id="{26B716F8-E712-4415-BE9F-8688172DB629}"/>
                </a:ext>
              </a:extLst>
            </p:cNvPr>
            <p:cNvSpPr txBox="1">
              <a:spLocks/>
            </p:cNvSpPr>
            <p:nvPr/>
          </p:nvSpPr>
          <p:spPr>
            <a:xfrm>
              <a:off x="2447925" y="1375601"/>
              <a:ext cx="3707308" cy="46196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69875" indent="-269875">
                <a:lnSpc>
                  <a:spcPct val="120000"/>
                </a:lnSpc>
                <a:spcBef>
                  <a:spcPts val="0"/>
                </a:spcBef>
                <a:buFont typeface="Wingdings" panose="05000000000000000000" pitchFamily="2" charset="2"/>
                <a:buChar char="Ø"/>
              </a:pPr>
              <a:r>
                <a:rPr lang="it-IT" sz="1400" b="1" cap="all" dirty="0">
                  <a:solidFill>
                    <a:srgbClr val="FF0000"/>
                  </a:solidFill>
                  <a:effectLst>
                    <a:outerShdw blurRad="38100" dist="38100" dir="2700000" algn="tl">
                      <a:srgbClr val="000000">
                        <a:alpha val="43137"/>
                      </a:srgbClr>
                    </a:outerShdw>
                  </a:effectLst>
                </a:rPr>
                <a:t>festa / gita … tutto ANNULLATO!! </a:t>
              </a:r>
              <a:endParaRPr lang="it-IT" sz="1400" cap="all" dirty="0"/>
            </a:p>
          </p:txBody>
        </p:sp>
        <p:sp>
          <p:nvSpPr>
            <p:cNvPr id="4" name="Rettangolo 3"/>
            <p:cNvSpPr/>
            <p:nvPr/>
          </p:nvSpPr>
          <p:spPr>
            <a:xfrm>
              <a:off x="2952404" y="1016467"/>
              <a:ext cx="1202573" cy="369332"/>
            </a:xfrm>
            <a:prstGeom prst="rect">
              <a:avLst/>
            </a:prstGeom>
          </p:spPr>
          <p:txBody>
            <a:bodyPr wrap="none">
              <a:spAutoFit/>
            </a:bodyPr>
            <a:lstStyle/>
            <a:p>
              <a:r>
                <a:rPr lang="it-IT" b="1" cap="all" dirty="0">
                  <a:solidFill>
                    <a:srgbClr val="006600"/>
                  </a:solidFill>
                  <a:effectLst>
                    <a:outerShdw blurRad="38100" dist="38100" dir="2700000" algn="tl">
                      <a:srgbClr val="000000">
                        <a:alpha val="43137"/>
                      </a:srgbClr>
                    </a:outerShdw>
                  </a:effectLst>
                </a:rPr>
                <a:t>INVERNO</a:t>
              </a:r>
              <a:endParaRPr lang="it-IT" dirty="0"/>
            </a:p>
          </p:txBody>
        </p:sp>
        <p:sp>
          <p:nvSpPr>
            <p:cNvPr id="13" name="Rettangolo 12"/>
            <p:cNvSpPr/>
            <p:nvPr/>
          </p:nvSpPr>
          <p:spPr>
            <a:xfrm>
              <a:off x="8653461" y="1470535"/>
              <a:ext cx="1481496" cy="369332"/>
            </a:xfrm>
            <a:prstGeom prst="rect">
              <a:avLst/>
            </a:prstGeom>
          </p:spPr>
          <p:txBody>
            <a:bodyPr wrap="none">
              <a:spAutoFit/>
            </a:bodyPr>
            <a:lstStyle/>
            <a:p>
              <a:r>
                <a:rPr lang="it-IT" b="1" cap="all" dirty="0">
                  <a:solidFill>
                    <a:srgbClr val="006600"/>
                  </a:solidFill>
                  <a:effectLst>
                    <a:outerShdw blurRad="38100" dist="38100" dir="2700000" algn="tl">
                      <a:srgbClr val="000000">
                        <a:alpha val="43137"/>
                      </a:srgbClr>
                    </a:outerShdw>
                  </a:effectLst>
                </a:rPr>
                <a:t>PRIMAVERA</a:t>
              </a:r>
              <a:endParaRPr lang="it-IT" dirty="0"/>
            </a:p>
          </p:txBody>
        </p:sp>
        <p:sp>
          <p:nvSpPr>
            <p:cNvPr id="14" name="Rettangolo 13"/>
            <p:cNvSpPr/>
            <p:nvPr/>
          </p:nvSpPr>
          <p:spPr>
            <a:xfrm>
              <a:off x="1671874" y="2913336"/>
              <a:ext cx="909223" cy="369332"/>
            </a:xfrm>
            <a:prstGeom prst="rect">
              <a:avLst/>
            </a:prstGeom>
          </p:spPr>
          <p:txBody>
            <a:bodyPr wrap="none">
              <a:spAutoFit/>
            </a:bodyPr>
            <a:lstStyle/>
            <a:p>
              <a:r>
                <a:rPr lang="it-IT" b="1" cap="all" dirty="0">
                  <a:solidFill>
                    <a:srgbClr val="006600"/>
                  </a:solidFill>
                  <a:effectLst>
                    <a:outerShdw blurRad="38100" dist="38100" dir="2700000" algn="tl">
                      <a:srgbClr val="000000">
                        <a:alpha val="43137"/>
                      </a:srgbClr>
                    </a:outerShdw>
                  </a:effectLst>
                </a:rPr>
                <a:t>ESTATE</a:t>
              </a:r>
              <a:endParaRPr lang="it-IT" dirty="0"/>
            </a:p>
          </p:txBody>
        </p:sp>
        <p:sp>
          <p:nvSpPr>
            <p:cNvPr id="15" name="Rettangolo 14"/>
            <p:cNvSpPr/>
            <p:nvPr/>
          </p:nvSpPr>
          <p:spPr>
            <a:xfrm>
              <a:off x="7405201" y="4644282"/>
              <a:ext cx="1284326" cy="369332"/>
            </a:xfrm>
            <a:prstGeom prst="rect">
              <a:avLst/>
            </a:prstGeom>
          </p:spPr>
          <p:txBody>
            <a:bodyPr wrap="none">
              <a:spAutoFit/>
            </a:bodyPr>
            <a:lstStyle/>
            <a:p>
              <a:r>
                <a:rPr lang="it-IT" b="1" cap="all" dirty="0">
                  <a:solidFill>
                    <a:srgbClr val="006600"/>
                  </a:solidFill>
                  <a:effectLst>
                    <a:outerShdw blurRad="38100" dist="38100" dir="2700000" algn="tl">
                      <a:srgbClr val="000000">
                        <a:alpha val="43137"/>
                      </a:srgbClr>
                    </a:outerShdw>
                  </a:effectLst>
                </a:rPr>
                <a:t>AUTUNNO</a:t>
              </a:r>
              <a:endParaRPr lang="it-IT" dirty="0"/>
            </a:p>
          </p:txBody>
        </p:sp>
        <p:sp>
          <p:nvSpPr>
            <p:cNvPr id="16" name="Segnaposto contenuto 1">
              <a:extLst>
                <a:ext uri="{FF2B5EF4-FFF2-40B4-BE49-F238E27FC236}">
                  <a16:creationId xmlns:a16="http://schemas.microsoft.com/office/drawing/2014/main" id="{26B716F8-E712-4415-BE9F-8688172DB629}"/>
                </a:ext>
              </a:extLst>
            </p:cNvPr>
            <p:cNvSpPr txBox="1">
              <a:spLocks/>
            </p:cNvSpPr>
            <p:nvPr/>
          </p:nvSpPr>
          <p:spPr>
            <a:xfrm>
              <a:off x="5874734" y="5013614"/>
              <a:ext cx="3707308" cy="46196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69875" indent="-269875">
                <a:lnSpc>
                  <a:spcPct val="120000"/>
                </a:lnSpc>
                <a:spcBef>
                  <a:spcPts val="0"/>
                </a:spcBef>
                <a:buFont typeface="Wingdings" panose="05000000000000000000" pitchFamily="2" charset="2"/>
                <a:buChar char="Ø"/>
              </a:pPr>
              <a:r>
                <a:rPr lang="it-IT" sz="1400" b="1" cap="all" dirty="0">
                  <a:solidFill>
                    <a:srgbClr val="FF0000"/>
                  </a:solidFill>
                  <a:effectLst>
                    <a:outerShdw blurRad="38100" dist="38100" dir="2700000" algn="tl">
                      <a:srgbClr val="000000">
                        <a:alpha val="43137"/>
                      </a:srgbClr>
                    </a:outerShdw>
                  </a:effectLst>
                </a:rPr>
                <a:t>sosteniamo i produttori</a:t>
              </a:r>
              <a:endParaRPr lang="it-IT" sz="1400" cap="all" dirty="0"/>
            </a:p>
          </p:txBody>
        </p:sp>
        <p:sp>
          <p:nvSpPr>
            <p:cNvPr id="5" name="Rettangolo 4"/>
            <p:cNvSpPr/>
            <p:nvPr/>
          </p:nvSpPr>
          <p:spPr>
            <a:xfrm>
              <a:off x="6462713" y="2405194"/>
              <a:ext cx="5525898" cy="1077218"/>
            </a:xfrm>
            <a:prstGeom prst="rect">
              <a:avLst/>
            </a:prstGeom>
          </p:spPr>
          <p:txBody>
            <a:bodyPr wrap="square">
              <a:spAutoFit/>
            </a:bodyPr>
            <a:lstStyle/>
            <a:p>
              <a:pPr marL="285750" indent="-285750">
                <a:buFont typeface="Arial" panose="020B0604020202020204" pitchFamily="34" charset="0"/>
                <a:buChar char="•"/>
              </a:pPr>
              <a:r>
                <a:rPr lang="it-IT" sz="1600" i="1" dirty="0"/>
                <a:t>La preoccupazione di non riuscire e poter soddisfare alle richieste inizia a farsi sentire</a:t>
              </a:r>
            </a:p>
            <a:p>
              <a:pPr marL="285750" indent="-285750">
                <a:buFont typeface="Arial" panose="020B0604020202020204" pitchFamily="34" charset="0"/>
                <a:buChar char="•"/>
              </a:pPr>
              <a:r>
                <a:rPr lang="it-IT" sz="1600" i="1" dirty="0"/>
                <a:t>Le condizioni meteo mettono in grave pericolo la frutta estiva</a:t>
              </a:r>
              <a:endParaRPr lang="it-IT" sz="1600" dirty="0"/>
            </a:p>
          </p:txBody>
        </p:sp>
        <p:sp>
          <p:nvSpPr>
            <p:cNvPr id="20" name="Segnaposto contenuto 1">
              <a:extLst>
                <a:ext uri="{FF2B5EF4-FFF2-40B4-BE49-F238E27FC236}">
                  <a16:creationId xmlns:a16="http://schemas.microsoft.com/office/drawing/2014/main" id="{26B716F8-E712-4415-BE9F-8688172DB629}"/>
                </a:ext>
              </a:extLst>
            </p:cNvPr>
            <p:cNvSpPr txBox="1">
              <a:spLocks/>
            </p:cNvSpPr>
            <p:nvPr/>
          </p:nvSpPr>
          <p:spPr>
            <a:xfrm>
              <a:off x="6932429" y="1872798"/>
              <a:ext cx="5056182" cy="65868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69875" indent="-269875">
                <a:lnSpc>
                  <a:spcPct val="120000"/>
                </a:lnSpc>
                <a:spcBef>
                  <a:spcPts val="0"/>
                </a:spcBef>
                <a:buFont typeface="Wingdings" panose="05000000000000000000" pitchFamily="2" charset="2"/>
                <a:buChar char="Ø"/>
              </a:pPr>
              <a:r>
                <a:rPr lang="it-IT" sz="1400" b="1" cap="all" dirty="0">
                  <a:solidFill>
                    <a:srgbClr val="FF0000"/>
                  </a:solidFill>
                  <a:effectLst>
                    <a:outerShdw blurRad="38100" dist="38100" dir="2700000" algn="tl">
                      <a:srgbClr val="000000">
                        <a:alpha val="43137"/>
                      </a:srgbClr>
                    </a:outerShdw>
                  </a:effectLst>
                </a:rPr>
                <a:t>La richiesta dei prodotti cresce vertiginosamente</a:t>
              </a:r>
              <a:endParaRPr lang="it-IT" sz="1400" cap="all" dirty="0"/>
            </a:p>
          </p:txBody>
        </p:sp>
        <p:sp>
          <p:nvSpPr>
            <p:cNvPr id="22" name="Segnaposto contenuto 1">
              <a:extLst>
                <a:ext uri="{FF2B5EF4-FFF2-40B4-BE49-F238E27FC236}">
                  <a16:creationId xmlns:a16="http://schemas.microsoft.com/office/drawing/2014/main" id="{26B716F8-E712-4415-BE9F-8688172DB629}"/>
                </a:ext>
              </a:extLst>
            </p:cNvPr>
            <p:cNvSpPr txBox="1">
              <a:spLocks/>
            </p:cNvSpPr>
            <p:nvPr/>
          </p:nvSpPr>
          <p:spPr>
            <a:xfrm>
              <a:off x="934998" y="3260147"/>
              <a:ext cx="3707308" cy="46196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69875" indent="-269875">
                <a:lnSpc>
                  <a:spcPct val="120000"/>
                </a:lnSpc>
                <a:spcBef>
                  <a:spcPts val="0"/>
                </a:spcBef>
                <a:buFont typeface="Wingdings" panose="05000000000000000000" pitchFamily="2" charset="2"/>
                <a:buChar char="Ø"/>
              </a:pPr>
              <a:r>
                <a:rPr lang="it-IT" sz="1400" b="1" cap="all" dirty="0">
                  <a:solidFill>
                    <a:srgbClr val="FF0000"/>
                  </a:solidFill>
                  <a:effectLst>
                    <a:outerShdw blurRad="38100" dist="38100" dir="2700000" algn="tl">
                      <a:srgbClr val="000000">
                        <a:alpha val="43137"/>
                      </a:srgbClr>
                    </a:outerShdw>
                  </a:effectLst>
                </a:rPr>
                <a:t>APERTO PER FERIE</a:t>
              </a:r>
              <a:endParaRPr lang="it-IT" sz="1400" cap="all" dirty="0"/>
            </a:p>
          </p:txBody>
        </p:sp>
        <p:sp>
          <p:nvSpPr>
            <p:cNvPr id="23" name="Rettangolo 22"/>
            <p:cNvSpPr/>
            <p:nvPr/>
          </p:nvSpPr>
          <p:spPr>
            <a:xfrm>
              <a:off x="5776970" y="5475577"/>
              <a:ext cx="5525898" cy="830997"/>
            </a:xfrm>
            <a:prstGeom prst="rect">
              <a:avLst/>
            </a:prstGeom>
          </p:spPr>
          <p:txBody>
            <a:bodyPr wrap="square">
              <a:spAutoFit/>
            </a:bodyPr>
            <a:lstStyle/>
            <a:p>
              <a:pPr marL="285750" indent="-285750">
                <a:buFont typeface="Arial" panose="020B0604020202020204" pitchFamily="34" charset="0"/>
                <a:buChar char="•"/>
              </a:pPr>
              <a:r>
                <a:rPr lang="it-IT" sz="1600" i="1" dirty="0"/>
                <a:t>Oltre a Lunella per la produzione di FRAGOLE si decide di sostenere anche Daniela </a:t>
              </a:r>
              <a:r>
                <a:rPr lang="it-IT" sz="1600" i="1" dirty="0" err="1"/>
                <a:t>Taroni</a:t>
              </a:r>
              <a:r>
                <a:rPr lang="it-IT" sz="1600" i="1" dirty="0"/>
                <a:t> per la produzione di FUNGHI</a:t>
              </a:r>
              <a:endParaRPr lang="it-IT" sz="1600" dirty="0"/>
            </a:p>
          </p:txBody>
        </p:sp>
        <p:sp>
          <p:nvSpPr>
            <p:cNvPr id="24" name="Rettangolo 23"/>
            <p:cNvSpPr/>
            <p:nvPr/>
          </p:nvSpPr>
          <p:spPr>
            <a:xfrm>
              <a:off x="934998" y="3699499"/>
              <a:ext cx="5161002" cy="1077218"/>
            </a:xfrm>
            <a:prstGeom prst="rect">
              <a:avLst/>
            </a:prstGeom>
          </p:spPr>
          <p:txBody>
            <a:bodyPr wrap="square">
              <a:spAutoFit/>
            </a:bodyPr>
            <a:lstStyle/>
            <a:p>
              <a:pPr marL="285750" indent="-285750">
                <a:buFont typeface="Arial" panose="020B0604020202020204" pitchFamily="34" charset="0"/>
                <a:buChar char="•"/>
              </a:pPr>
              <a:r>
                <a:rPr lang="it-IT" sz="1600" i="1" dirty="0"/>
                <a:t>Per sostenere i gasisti e i produttori si decide di NON chiudere, se non il sabato di ferragosto </a:t>
              </a:r>
            </a:p>
            <a:p>
              <a:pPr marL="285750" indent="-285750">
                <a:buFont typeface="Arial" panose="020B0604020202020204" pitchFamily="34" charset="0"/>
                <a:buChar char="•"/>
              </a:pPr>
              <a:r>
                <a:rPr lang="it-IT" sz="1600" i="1" dirty="0"/>
                <a:t>Si introducono nuovi prodotti: pecorino, fiori d’aglio (solo come esempio)</a:t>
              </a:r>
              <a:endParaRPr lang="it-IT" sz="1600" dirty="0"/>
            </a:p>
          </p:txBody>
        </p:sp>
        <p:sp>
          <p:nvSpPr>
            <p:cNvPr id="25" name="Rettangolo 24"/>
            <p:cNvSpPr/>
            <p:nvPr/>
          </p:nvSpPr>
          <p:spPr>
            <a:xfrm>
              <a:off x="1458705" y="1825015"/>
              <a:ext cx="5161002" cy="584775"/>
            </a:xfrm>
            <a:prstGeom prst="rect">
              <a:avLst/>
            </a:prstGeom>
          </p:spPr>
          <p:txBody>
            <a:bodyPr wrap="square">
              <a:spAutoFit/>
            </a:bodyPr>
            <a:lstStyle/>
            <a:p>
              <a:pPr marL="285750" indent="-285750">
                <a:buFont typeface="Arial" panose="020B0604020202020204" pitchFamily="34" charset="0"/>
                <a:buChar char="•"/>
              </a:pPr>
              <a:r>
                <a:rPr lang="it-IT" sz="1600" i="1" dirty="0"/>
                <a:t>Purtroppo tutti i sogni e i progetti sembrano infrangersi</a:t>
              </a:r>
              <a:endParaRPr lang="it-IT" sz="1600" dirty="0"/>
            </a:p>
          </p:txBody>
        </p:sp>
      </p:grpSp>
    </p:spTree>
    <p:extLst>
      <p:ext uri="{BB962C8B-B14F-4D97-AF65-F5344CB8AC3E}">
        <p14:creationId xmlns:p14="http://schemas.microsoft.com/office/powerpoint/2010/main" val="224307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95BC92-F405-4B84-8208-B179E3276F77}"/>
              </a:ext>
            </a:extLst>
          </p:cNvPr>
          <p:cNvSpPr>
            <a:spLocks noGrp="1"/>
          </p:cNvSpPr>
          <p:nvPr>
            <p:ph type="title"/>
          </p:nvPr>
        </p:nvSpPr>
        <p:spPr/>
        <p:txBody>
          <a:bodyPr/>
          <a:lstStyle/>
          <a:p>
            <a:pPr eaLnBrk="1" hangingPunct="1"/>
            <a:r>
              <a:rPr lang="it-IT" dirty="0">
                <a:solidFill>
                  <a:srgbClr val="006600"/>
                </a:solidFill>
              </a:rPr>
              <a:t>dal tavolo Qualità</a:t>
            </a:r>
          </a:p>
        </p:txBody>
      </p:sp>
      <p:sp>
        <p:nvSpPr>
          <p:cNvPr id="3" name="Rettangolo 2">
            <a:extLst>
              <a:ext uri="{FF2B5EF4-FFF2-40B4-BE49-F238E27FC236}">
                <a16:creationId xmlns:a16="http://schemas.microsoft.com/office/drawing/2014/main" id="{7A254D87-CF12-4A85-AD14-D04777A31466}"/>
              </a:ext>
            </a:extLst>
          </p:cNvPr>
          <p:cNvSpPr/>
          <p:nvPr/>
        </p:nvSpPr>
        <p:spPr>
          <a:xfrm>
            <a:off x="1847528" y="1630150"/>
            <a:ext cx="8496944" cy="800219"/>
          </a:xfrm>
          <a:prstGeom prst="rect">
            <a:avLst/>
          </a:prstGeom>
        </p:spPr>
        <p:txBody>
          <a:bodyPr wrap="square">
            <a:spAutoFit/>
          </a:bodyPr>
          <a:lstStyle/>
          <a:p>
            <a:pPr marL="269875" indent="-269875" algn="ctr">
              <a:spcBef>
                <a:spcPts val="1200"/>
              </a:spcBef>
              <a:buFont typeface="Wingdings" panose="05000000000000000000" pitchFamily="2" charset="2"/>
              <a:buChar char="Ø"/>
            </a:pPr>
            <a:r>
              <a:rPr lang="it-IT" b="1" cap="all" dirty="0">
                <a:solidFill>
                  <a:srgbClr val="FF0000"/>
                </a:solidFill>
                <a:effectLst>
                  <a:outerShdw blurRad="38100" dist="38100" dir="2700000" algn="tl">
                    <a:srgbClr val="000000">
                      <a:alpha val="43137"/>
                    </a:srgbClr>
                  </a:outerShdw>
                </a:effectLst>
              </a:rPr>
              <a:t>PROSEGUITA </a:t>
            </a:r>
            <a:r>
              <a:rPr lang="it-IT" cap="all" dirty="0" err="1">
                <a:solidFill>
                  <a:srgbClr val="663300"/>
                </a:solidFill>
              </a:rPr>
              <a:t>L’ATTIVITà</a:t>
            </a:r>
            <a:r>
              <a:rPr lang="it-IT" cap="all" dirty="0">
                <a:solidFill>
                  <a:srgbClr val="663300"/>
                </a:solidFill>
              </a:rPr>
              <a:t> di raccolta delle segnalazioni</a:t>
            </a:r>
          </a:p>
          <a:p>
            <a:pPr marL="269875" indent="-269875" algn="ctr">
              <a:spcBef>
                <a:spcPts val="1200"/>
              </a:spcBef>
              <a:buFont typeface="Wingdings" panose="05000000000000000000" pitchFamily="2" charset="2"/>
              <a:buChar char="Ø"/>
            </a:pPr>
            <a:r>
              <a:rPr lang="it-IT" b="1" cap="all" dirty="0">
                <a:solidFill>
                  <a:srgbClr val="FF0000"/>
                </a:solidFill>
                <a:effectLst>
                  <a:outerShdw blurRad="38100" dist="38100" dir="2700000" algn="tl">
                    <a:srgbClr val="000000">
                      <a:alpha val="43137"/>
                    </a:srgbClr>
                  </a:outerShdw>
                </a:effectLst>
              </a:rPr>
              <a:t>RIPRESA</a:t>
            </a:r>
            <a:r>
              <a:rPr lang="it-IT" cap="all" dirty="0">
                <a:solidFill>
                  <a:srgbClr val="663300"/>
                </a:solidFill>
              </a:rPr>
              <a:t> DELLE INIZIATIVE IN PRESENZA</a:t>
            </a:r>
          </a:p>
        </p:txBody>
      </p:sp>
      <p:graphicFrame>
        <p:nvGraphicFramePr>
          <p:cNvPr id="10" name="Grafico 9">
            <a:extLst>
              <a:ext uri="{FF2B5EF4-FFF2-40B4-BE49-F238E27FC236}">
                <a16:creationId xmlns:a16="http://schemas.microsoft.com/office/drawing/2014/main" id="{8A2E1552-5665-42EC-9473-7AEF1A95B683}"/>
              </a:ext>
            </a:extLst>
          </p:cNvPr>
          <p:cNvGraphicFramePr>
            <a:graphicFrameLocks/>
          </p:cNvGraphicFramePr>
          <p:nvPr>
            <p:extLst>
              <p:ext uri="{D42A27DB-BD31-4B8C-83A1-F6EECF244321}">
                <p14:modId xmlns:p14="http://schemas.microsoft.com/office/powerpoint/2010/main" val="226481895"/>
              </p:ext>
            </p:extLst>
          </p:nvPr>
        </p:nvGraphicFramePr>
        <p:xfrm>
          <a:off x="1152525" y="2930150"/>
          <a:ext cx="4762321" cy="3122988"/>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cx1="http://schemas.microsoft.com/office/drawing/2015/9/8/chartex">
        <mc:Choice Requires="cx1">
          <p:graphicFrame>
            <p:nvGraphicFramePr>
              <p:cNvPr id="11" name="Grafico 10">
                <a:extLst>
                  <a:ext uri="{FF2B5EF4-FFF2-40B4-BE49-F238E27FC236}">
                    <a16:creationId xmlns:a16="http://schemas.microsoft.com/office/drawing/2014/main" id="{21ACE517-47A8-4013-AB3C-EAB1FC201F77}"/>
                  </a:ext>
                </a:extLst>
              </p:cNvPr>
              <p:cNvGraphicFramePr/>
              <p:nvPr>
                <p:extLst>
                  <p:ext uri="{D42A27DB-BD31-4B8C-83A1-F6EECF244321}">
                    <p14:modId xmlns:p14="http://schemas.microsoft.com/office/powerpoint/2010/main" val="1976256802"/>
                  </p:ext>
                </p:extLst>
              </p:nvPr>
            </p:nvGraphicFramePr>
            <p:xfrm>
              <a:off x="6277156" y="2944437"/>
              <a:ext cx="5383032" cy="312298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Grafico 10">
                <a:extLst>
                  <a:ext uri="{FF2B5EF4-FFF2-40B4-BE49-F238E27FC236}">
                    <a16:creationId xmlns:a16="http://schemas.microsoft.com/office/drawing/2014/main" id="{21ACE517-47A8-4013-AB3C-EAB1FC201F77}"/>
                  </a:ext>
                </a:extLst>
              </p:cNvPr>
              <p:cNvPicPr>
                <a:picLocks noGrp="1" noRot="1" noChangeAspect="1" noMove="1" noResize="1" noEditPoints="1" noAdjustHandles="1" noChangeArrowheads="1" noChangeShapeType="1"/>
              </p:cNvPicPr>
              <p:nvPr/>
            </p:nvPicPr>
            <p:blipFill>
              <a:blip r:embed="rId4"/>
              <a:stretch>
                <a:fillRect/>
              </a:stretch>
            </p:blipFill>
            <p:spPr>
              <a:xfrm>
                <a:off x="6277156" y="2944437"/>
                <a:ext cx="5383032" cy="3122988"/>
              </a:xfrm>
              <a:prstGeom prst="rect">
                <a:avLst/>
              </a:prstGeom>
            </p:spPr>
          </p:pic>
        </mc:Fallback>
      </mc:AlternateContent>
    </p:spTree>
    <p:extLst>
      <p:ext uri="{BB962C8B-B14F-4D97-AF65-F5344CB8AC3E}">
        <p14:creationId xmlns:p14="http://schemas.microsoft.com/office/powerpoint/2010/main" val="1520021073"/>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702F68DA4B30E44B4B8C2A324C24833" ma:contentTypeVersion="8" ma:contentTypeDescription="Creare un nuovo documento." ma:contentTypeScope="" ma:versionID="21a4a7658643dd9ab2baea8f733e9651">
  <xsd:schema xmlns:xsd="http://www.w3.org/2001/XMLSchema" xmlns:xs="http://www.w3.org/2001/XMLSchema" xmlns:p="http://schemas.microsoft.com/office/2006/metadata/properties" xmlns:ns3="d138ce0a-b529-461b-a8e3-e0b76da6e553" targetNamespace="http://schemas.microsoft.com/office/2006/metadata/properties" ma:root="true" ma:fieldsID="693671d45b6b2eed4bd113d5e2746e9d" ns3:_="">
    <xsd:import namespace="d138ce0a-b529-461b-a8e3-e0b76da6e55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38ce0a-b529-461b-a8e3-e0b76da6e5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6CD18-DA28-4A98-8635-25C6586A45B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138ce0a-b529-461b-a8e3-e0b76da6e553"/>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167CF0D-8240-4765-BED8-5F4EAEA73F4F}">
  <ds:schemaRefs>
    <ds:schemaRef ds:uri="http://schemas.microsoft.com/sharepoint/v3/contenttype/forms"/>
  </ds:schemaRefs>
</ds:datastoreItem>
</file>

<file path=customXml/itemProps3.xml><?xml version="1.0" encoding="utf-8"?>
<ds:datastoreItem xmlns:ds="http://schemas.openxmlformats.org/officeDocument/2006/customXml" ds:itemID="{376C3A4D-12AA-4C79-8A67-9F9131745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38ce0a-b529-461b-a8e3-e0b76da6e5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1483</Words>
  <Application>Microsoft Office PowerPoint</Application>
  <PresentationFormat>Widescreen</PresentationFormat>
  <Paragraphs>147</Paragraphs>
  <Slides>29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Arial</vt:lpstr>
      <vt:lpstr>Arial Black</vt:lpstr>
      <vt:lpstr>Calibri</vt:lpstr>
      <vt:lpstr>Century Gothic</vt:lpstr>
      <vt:lpstr>Comic Sans MS</vt:lpstr>
      <vt:lpstr>Wingdings</vt:lpstr>
      <vt:lpstr>Wingdings 3</vt:lpstr>
      <vt:lpstr>Filo</vt:lpstr>
      <vt:lpstr>ASSEMBLEA ORDINARIA</vt:lpstr>
      <vt:lpstr>Ordine del giorno</vt:lpstr>
      <vt:lpstr>Presentazione standard di PowerPoint</vt:lpstr>
      <vt:lpstr>I PRINCIPALI EVENTI</vt:lpstr>
      <vt:lpstr>Il Covid</vt:lpstr>
      <vt:lpstr>Il Covid</vt:lpstr>
      <vt:lpstr>Il Nuovo Magazzino</vt:lpstr>
      <vt:lpstr>dal Tavolo Produttori</vt:lpstr>
      <vt:lpstr>dal tavolo Qualità</vt:lpstr>
      <vt:lpstr>dal tavolo Formazione e Cultura</vt:lpstr>
      <vt:lpstr>New Generation Team</vt:lpstr>
      <vt:lpstr>Accordi e convenzioni</vt:lpstr>
      <vt:lpstr>…. sempre nel 2020 </vt:lpstr>
      <vt:lpstr>I NUMERI</vt:lpstr>
      <vt:lpstr>Il fatturato</vt:lpstr>
      <vt:lpstr>Frutta e verdura (quantità)</vt:lpstr>
      <vt:lpstr>Presentazione standard di PowerPoint</vt:lpstr>
      <vt:lpstr>Presentazione standard di PowerPoint</vt:lpstr>
      <vt:lpstr>Le categorie di prodotto</vt:lpstr>
      <vt:lpstr>I produttori</vt:lpstr>
      <vt:lpstr>Bilancio 2020 vs 2019 E 2018</vt:lpstr>
      <vt:lpstr>I ristorni</vt:lpstr>
      <vt:lpstr>I ristorni x socio</vt:lpstr>
      <vt:lpstr>Eventi e bilancio preventivo</vt:lpstr>
      <vt:lpstr>Cosa prevediamo per il 2021 </vt:lpstr>
      <vt:lpstr>Budget 2021 - dobbiamo continuare a crescere</vt:lpstr>
      <vt:lpstr>Nuovi GAS 2020-2021</vt:lpstr>
      <vt:lpstr>Varie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2020-09-17T07:27:39Z</dcterms:created>
  <dcterms:modified xsi:type="dcterms:W3CDTF">2021-06-07T16:34:02Z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0x0101008702F68DA4B30E44B4B8C2A324C24833</vt:lpwstr>
  </property>
</Properties>
</file>